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58" r:id="rId4"/>
    <p:sldId id="275" r:id="rId5"/>
    <p:sldId id="265" r:id="rId6"/>
    <p:sldId id="290" r:id="rId7"/>
    <p:sldId id="309" r:id="rId8"/>
    <p:sldId id="262" r:id="rId9"/>
    <p:sldId id="259" r:id="rId10"/>
    <p:sldId id="314" r:id="rId11"/>
    <p:sldId id="308" r:id="rId12"/>
    <p:sldId id="310" r:id="rId13"/>
    <p:sldId id="315" r:id="rId14"/>
    <p:sldId id="307" r:id="rId15"/>
    <p:sldId id="313" r:id="rId16"/>
    <p:sldId id="296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00487E"/>
    <a:srgbClr val="00589A"/>
    <a:srgbClr val="0062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4" autoAdjust="0"/>
    <p:restoredTop sz="95695" autoAdjust="0"/>
  </p:normalViewPr>
  <p:slideViewPr>
    <p:cSldViewPr snapToGrid="0">
      <p:cViewPr varScale="1">
        <p:scale>
          <a:sx n="104" d="100"/>
          <a:sy n="104" d="100"/>
        </p:scale>
        <p:origin x="2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01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0.34690314196162381"/>
                  <c:y val="-0.17927899505800915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dirty="0" smtClean="0"/>
                      <a:t>85,8%</a:t>
                    </a:r>
                    <a:endParaRPr lang="en-US" sz="16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9798282496241368"/>
                  <c:y val="5.324646063755066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14,2%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3942461075860663"/>
                  <c:y val="0.13465814370700088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Учащиеся по прграммам ФГТ</c:v>
                </c:pt>
                <c:pt idx="1">
                  <c:v>Учащиеся по программам ОРП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387</c:v>
                </c:pt>
                <c:pt idx="1">
                  <c:v>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>
                <a:solidFill>
                  <a:schemeClr val="tx1"/>
                </a:solidFill>
              </a:rPr>
              <a:t>лауреаты</a:t>
            </a:r>
          </a:p>
        </c:rich>
      </c:tx>
      <c:layout>
        <c:manualLayout>
          <c:xMode val="edge"/>
          <c:yMode val="edge"/>
          <c:x val="6.8466439288065789E-4"/>
          <c:y val="0.437471515331376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accent5">
                  <a:lumMod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лауреаты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Лист1!$A$2:$A$5</c:f>
              <c:strCache>
                <c:ptCount val="4"/>
                <c:pt idx="0">
                  <c:v>Международный уровень</c:v>
                </c:pt>
                <c:pt idx="1">
                  <c:v>Всероссийский уровень</c:v>
                </c:pt>
                <c:pt idx="2">
                  <c:v>Республиканский уровень</c:v>
                </c:pt>
                <c:pt idx="3">
                  <c:v>Городской уровень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213</c:v>
                </c:pt>
                <c:pt idx="1">
                  <c:v>88</c:v>
                </c:pt>
                <c:pt idx="2">
                  <c:v>20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добровольные пожертвования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237130</c:v>
                </c:pt>
                <c:pt idx="1">
                  <c:v>243650</c:v>
                </c:pt>
                <c:pt idx="2">
                  <c:v>121040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платные услуги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854320</c:v>
                </c:pt>
                <c:pt idx="1">
                  <c:v>896970</c:v>
                </c:pt>
                <c:pt idx="2">
                  <c:v>675500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7371792"/>
        <c:axId val="167372184"/>
      </c:barChart>
      <c:catAx>
        <c:axId val="167371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372184"/>
        <c:crosses val="autoZero"/>
        <c:auto val="1"/>
        <c:lblAlgn val="ctr"/>
        <c:lblOffset val="100"/>
        <c:noMultiLvlLbl val="0"/>
      </c:catAx>
      <c:valAx>
        <c:axId val="167372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371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сумма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Bookman Old Style" panose="020506040505050202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35874</c:v>
                </c:pt>
                <c:pt idx="1">
                  <c:v>39901</c:v>
                </c:pt>
                <c:pt idx="2">
                  <c:v>43720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67373752"/>
        <c:axId val="167374144"/>
      </c:lineChart>
      <c:catAx>
        <c:axId val="167373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Bookman Old Style" panose="02050604050505020204" pitchFamily="18" charset="0"/>
                <a:ea typeface="+mn-ea"/>
                <a:cs typeface="+mn-cs"/>
              </a:defRPr>
            </a:pPr>
            <a:endParaRPr lang="ru-RU"/>
          </a:p>
        </c:txPr>
        <c:crossAx val="167374144"/>
        <c:crosses val="autoZero"/>
        <c:auto val="1"/>
        <c:lblAlgn val="ctr"/>
        <c:lblOffset val="100"/>
        <c:noMultiLvlLbl val="0"/>
      </c:catAx>
      <c:valAx>
        <c:axId val="1673741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373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Кол-во преподавателей</c:v>
                </c:pt>
                <c:pt idx="1">
                  <c:v>Высшее образование</c:v>
                </c:pt>
                <c:pt idx="2">
                  <c:v>Почётные звания</c:v>
                </c:pt>
                <c:pt idx="3">
                  <c:v>Высшая категория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58</c:v>
                </c:pt>
                <c:pt idx="1">
                  <c:v>56</c:v>
                </c:pt>
                <c:pt idx="2">
                  <c:v>21</c:v>
                </c:pt>
                <c:pt idx="3">
                  <c:v>45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основных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Кол-во преподавателей</c:v>
                </c:pt>
                <c:pt idx="1">
                  <c:v>Высшее образование</c:v>
                </c:pt>
                <c:pt idx="2">
                  <c:v>Почётные звания</c:v>
                </c:pt>
                <c:pt idx="3">
                  <c:v>Высшая категория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36</c:v>
                </c:pt>
                <c:pt idx="1">
                  <c:v>34</c:v>
                </c:pt>
                <c:pt idx="2">
                  <c:v>13</c:v>
                </c:pt>
                <c:pt idx="3">
                  <c:v>27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совместителей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Кол-во преподавателей</c:v>
                </c:pt>
                <c:pt idx="1">
                  <c:v>Высшее образование</c:v>
                </c:pt>
                <c:pt idx="2">
                  <c:v>Почётные звания</c:v>
                </c:pt>
                <c:pt idx="3">
                  <c:v>Высшая категория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22</c:v>
                </c:pt>
                <c:pt idx="1">
                  <c:v>22</c:v>
                </c:pt>
                <c:pt idx="2">
                  <c:v>8</c:v>
                </c:pt>
                <c:pt idx="3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7374928"/>
        <c:axId val="167375320"/>
      </c:barChart>
      <c:catAx>
        <c:axId val="167374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375320"/>
        <c:crosses val="autoZero"/>
        <c:auto val="1"/>
        <c:lblAlgn val="ctr"/>
        <c:lblOffset val="100"/>
        <c:noMultiLvlLbl val="0"/>
      </c:catAx>
      <c:valAx>
        <c:axId val="167375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374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D1A107-9216-4613-A56A-E8BB44E9F1ED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32B7-E613-4AD5-B8B2-43ACA5CFC3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08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32B7-E613-4AD5-B8B2-43ACA5CFC30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702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EE91B-3A25-49FC-90E3-AAEBCDD9EA61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308E-269D-499F-94DA-4D2F3CA04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693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EE91B-3A25-49FC-90E3-AAEBCDD9EA61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308E-269D-499F-94DA-4D2F3CA04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341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EE91B-3A25-49FC-90E3-AAEBCDD9EA61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308E-269D-499F-94DA-4D2F3CA04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315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EE91B-3A25-49FC-90E3-AAEBCDD9EA61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308E-269D-499F-94DA-4D2F3CA04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828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EE91B-3A25-49FC-90E3-AAEBCDD9EA61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308E-269D-499F-94DA-4D2F3CA04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800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EE91B-3A25-49FC-90E3-AAEBCDD9EA61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308E-269D-499F-94DA-4D2F3CA04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625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EE91B-3A25-49FC-90E3-AAEBCDD9EA61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308E-269D-499F-94DA-4D2F3CA04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471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EE91B-3A25-49FC-90E3-AAEBCDD9EA61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308E-269D-499F-94DA-4D2F3CA04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485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EE91B-3A25-49FC-90E3-AAEBCDD9EA61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308E-269D-499F-94DA-4D2F3CA04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2685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EE91B-3A25-49FC-90E3-AAEBCDD9EA61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308E-269D-499F-94DA-4D2F3CA04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319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EE91B-3A25-49FC-90E3-AAEBCDD9EA61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2308E-269D-499F-94DA-4D2F3CA04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004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6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EE91B-3A25-49FC-90E3-AAEBCDD9EA61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2308E-269D-499F-94DA-4D2F3CA04D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08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7.png"/><Relationship Id="rId4" Type="http://schemas.openxmlformats.org/officeDocument/2006/relationships/image" Target="../media/image16.jpeg"/><Relationship Id="rId9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jpeg"/><Relationship Id="rId7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1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2986" y="1917721"/>
            <a:ext cx="7339988" cy="2387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ИТОГИ РАБОТЫ</a:t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ДМШ № 1 им.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П.И.Чайковского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за 2020 год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Picture 2" descr="макет эмблемы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9" t="5809" r="32559" b="50230"/>
          <a:stretch>
            <a:fillRect/>
          </a:stretch>
        </p:blipFill>
        <p:spPr bwMode="auto">
          <a:xfrm>
            <a:off x="162838" y="0"/>
            <a:ext cx="3494762" cy="2796754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1299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215" y="1559172"/>
            <a:ext cx="7886700" cy="49130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ВНЕБЮДЖЕТНАЯ СМЕТА РАСХОДОВ за 2020 год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-88900" y="-75953"/>
            <a:ext cx="4867038" cy="1635125"/>
            <a:chOff x="-88900" y="-85189"/>
            <a:chExt cx="4867038" cy="1635125"/>
          </a:xfrm>
        </p:grpSpPr>
        <p:pic>
          <p:nvPicPr>
            <p:cNvPr id="5" name="Picture 3" descr="макет эмблем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09" t="4686" r="47000" b="67506"/>
            <a:stretch>
              <a:fillRect/>
            </a:stretch>
          </p:blipFill>
          <p:spPr bwMode="auto">
            <a:xfrm>
              <a:off x="-88900" y="-85189"/>
              <a:ext cx="1628775" cy="1635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-88900" y="929372"/>
              <a:ext cx="486703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1F4E79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               </a:t>
              </a: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00487E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ДЕТСКАЯ МУЗЫКАЛЬНАЯ ШКОЛА № 1</a:t>
              </a:r>
              <a:endPara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487E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00487E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               им. </a:t>
              </a:r>
              <a:r>
                <a:rPr kumimoji="0" lang="ru-RU" altLang="ru-RU" sz="1200" b="1" i="1" u="none" strike="noStrike" cap="none" normalizeH="0" baseline="0" dirty="0" err="1" smtClean="0">
                  <a:ln>
                    <a:noFill/>
                  </a:ln>
                  <a:solidFill>
                    <a:srgbClr val="00487E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П.И.Чайковского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487E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7" name="Заголовок 1"/>
          <p:cNvSpPr txBox="1">
            <a:spLocks/>
          </p:cNvSpPr>
          <p:nvPr/>
        </p:nvSpPr>
        <p:spPr>
          <a:xfrm>
            <a:off x="614651" y="3740619"/>
            <a:ext cx="7886700" cy="491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ПЛАН</a:t>
            </a:r>
          </a:p>
          <a:p>
            <a:pPr algn="ctr"/>
            <a:r>
              <a:rPr lang="ru-RU" sz="1600" b="1" dirty="0" smtClean="0">
                <a:latin typeface="Bookman Old Style" panose="02050604050505020204" pitchFamily="18" charset="0"/>
              </a:rPr>
              <a:t>ПО ВНЕБЮДЖЕТНОЙ СМЕТЕ РАСХОДОВ на 2021 год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730425"/>
              </p:ext>
            </p:extLst>
          </p:nvPr>
        </p:nvGraphicFramePr>
        <p:xfrm>
          <a:off x="837650" y="2145798"/>
          <a:ext cx="7302448" cy="1554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2933"/>
                <a:gridCol w="209951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РАСХОДЫ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СУММА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0991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УСЛУГИ СВЯЗИ 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2 400 </a:t>
                      </a:r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руб</a:t>
                      </a:r>
                      <a:endParaRPr lang="ru-RU" b="1" dirty="0" smtClean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ПРИОБРЕТЕНИЯ ОСНОВНЫХ СРЕДСТВ (фортепиано</a:t>
                      </a: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)</a:t>
                      </a:r>
                      <a:endParaRPr lang="en-US" b="1" dirty="0" smtClean="0">
                        <a:latin typeface="Bookman Old Style" panose="02050604050505020204" pitchFamily="18" charset="0"/>
                      </a:endParaRPr>
                    </a:p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Бактерицидные</a:t>
                      </a:r>
                      <a:r>
                        <a:rPr lang="ru-RU" b="1" baseline="0" dirty="0" smtClean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b="1" baseline="0" dirty="0" err="1" smtClean="0">
                          <a:latin typeface="Bookman Old Style" panose="02050604050505020204" pitchFamily="18" charset="0"/>
                        </a:rPr>
                        <a:t>рециркуляторы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450 000 руб</a:t>
                      </a: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.</a:t>
                      </a:r>
                    </a:p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160 000 руб.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Приобретение канц. и </a:t>
                      </a:r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хоз.товаров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10 000 руб.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738706"/>
              </p:ext>
            </p:extLst>
          </p:nvPr>
        </p:nvGraphicFramePr>
        <p:xfrm>
          <a:off x="832885" y="4258012"/>
          <a:ext cx="7302448" cy="2392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7696"/>
                <a:gridCol w="20947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РАСХОДЫ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СУММА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09916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УСЛУГИ СВЯЗИ 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2 400 </a:t>
                      </a:r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руб</a:t>
                      </a:r>
                      <a:endParaRPr lang="ru-RU" b="1" dirty="0" smtClean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Увеличение стоимости основных средств.</a:t>
                      </a:r>
                      <a:r>
                        <a:rPr lang="ru-RU" b="1" baseline="0" dirty="0" smtClean="0"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Приобре-тение</a:t>
                      </a:r>
                      <a:r>
                        <a:rPr lang="ru-RU" b="1" baseline="0" dirty="0" smtClean="0">
                          <a:latin typeface="Bookman Old Style" panose="02050604050505020204" pitchFamily="18" charset="0"/>
                        </a:rPr>
                        <a:t> видеокамеры, компьютера, школьной мебели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400 000 руб.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291092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Пошив концертных хоровых костюмов 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300 000 </a:t>
                      </a:r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руб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17185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Приобретение канц. и </a:t>
                      </a:r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хоз.товаров</a:t>
                      </a:r>
                      <a:endParaRPr lang="ru-RU" b="1" dirty="0" smtClean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20 000 руб.</a:t>
                      </a:r>
                    </a:p>
                  </a:txBody>
                  <a:tcPr/>
                </a:tc>
              </a:tr>
              <a:tr h="29556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Сброс снега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60 000 </a:t>
                      </a:r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руб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29556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Издание буклета к 90-летию школы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150 000 руб.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970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83489"/>
            <a:ext cx="7886700" cy="1325563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ФИНАНСОВЫЕ ПОКАЗАТЕЛИ</a:t>
            </a:r>
            <a:endParaRPr lang="ru-RU" sz="38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4014" y="2171396"/>
            <a:ext cx="7886700" cy="18930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latin typeface="Bookman Old Style" panose="02050604050505020204" pitchFamily="18" charset="0"/>
              </a:rPr>
              <a:t>Средняя зарплата педагогических работников</a:t>
            </a:r>
          </a:p>
          <a:p>
            <a:pPr marL="0" indent="0" algn="ctr">
              <a:buNone/>
            </a:pP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Picture 3" descr="макет эмблем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9" t="4686" r="47000" b="67506"/>
          <a:stretch>
            <a:fillRect/>
          </a:stretch>
        </p:blipFill>
        <p:spPr bwMode="auto">
          <a:xfrm>
            <a:off x="219423" y="-138042"/>
            <a:ext cx="1397000" cy="140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1704" y="768046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100" b="1" i="1" u="none" strike="noStrike" cap="none" normalizeH="0" baseline="0" dirty="0" smtClean="0">
                <a:ln>
                  <a:noFill/>
                </a:ln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Детская музыкальная школа № 1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100" b="1" i="1" u="none" strike="noStrike" cap="none" normalizeH="0" baseline="0" dirty="0" smtClean="0">
                <a:ln>
                  <a:noFill/>
                </a:ln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им. </a:t>
            </a:r>
            <a:r>
              <a:rPr kumimoji="0" lang="ru-RU" altLang="ru-RU" sz="1100" b="1" i="1" u="none" strike="noStrike" cap="none" normalizeH="0" baseline="0" dirty="0" err="1" smtClean="0">
                <a:ln>
                  <a:noFill/>
                </a:ln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П.И.Чайковского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62630"/>
              </p:ext>
            </p:extLst>
          </p:nvPr>
        </p:nvGraphicFramePr>
        <p:xfrm>
          <a:off x="219423" y="2581097"/>
          <a:ext cx="3990109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6054"/>
                <a:gridCol w="199405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Период</a:t>
                      </a:r>
                      <a:endParaRPr lang="ru-RU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Сумма</a:t>
                      </a:r>
                      <a:endParaRPr lang="ru-RU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2018 год</a:t>
                      </a:r>
                      <a:endParaRPr lang="ru-RU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35 874 руб.</a:t>
                      </a:r>
                      <a:endParaRPr lang="ru-RU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2019 год</a:t>
                      </a:r>
                      <a:endParaRPr lang="ru-RU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39 901 руб.</a:t>
                      </a:r>
                      <a:endParaRPr lang="ru-RU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2020 год</a:t>
                      </a:r>
                      <a:endParaRPr lang="ru-RU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43 720 руб.</a:t>
                      </a:r>
                      <a:endParaRPr lang="ru-RU" b="1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612689341"/>
              </p:ext>
            </p:extLst>
          </p:nvPr>
        </p:nvGraphicFramePr>
        <p:xfrm>
          <a:off x="4388850" y="2557207"/>
          <a:ext cx="5448256" cy="2273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56"/>
          <a:stretch/>
        </p:blipFill>
        <p:spPr>
          <a:xfrm>
            <a:off x="93335" y="4064457"/>
            <a:ext cx="3454089" cy="266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247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8308" y="74606"/>
            <a:ext cx="4174258" cy="1476536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rgbClr val="00487E"/>
                </a:solidFill>
                <a:latin typeface="Bookman Old Style" panose="02050604050505020204" pitchFamily="18" charset="0"/>
              </a:rPr>
              <a:t>РАБОТА ПО УКРЕПЛЕНИЮ МАТЕРИАЛЬНО-ТЕХНИЧЕСКОЙ БАЗЫ</a:t>
            </a:r>
            <a:endParaRPr lang="ru-RU" sz="2000" b="1" dirty="0">
              <a:solidFill>
                <a:srgbClr val="00487E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54" y="1962947"/>
            <a:ext cx="4442114" cy="7326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b="1" dirty="0" smtClean="0">
                <a:latin typeface="Bookman Old Style" panose="02050604050505020204" pitchFamily="18" charset="0"/>
              </a:rPr>
              <a:t>фортепиано «</a:t>
            </a:r>
            <a:r>
              <a:rPr lang="en-US" sz="1800" b="1" dirty="0" smtClean="0">
                <a:latin typeface="Bookman Old Style" panose="02050604050505020204" pitchFamily="18" charset="0"/>
              </a:rPr>
              <a:t>Zimmermann</a:t>
            </a:r>
            <a:r>
              <a:rPr lang="ru-RU" sz="1800" b="1" dirty="0" smtClean="0">
                <a:latin typeface="Bookman Old Style" panose="02050604050505020204" pitchFamily="18" charset="0"/>
              </a:rPr>
              <a:t>» </a:t>
            </a:r>
          </a:p>
          <a:p>
            <a:pPr marL="0" indent="0" algn="ctr">
              <a:buNone/>
            </a:pPr>
            <a:r>
              <a:rPr lang="ru-RU" sz="1800" b="1" dirty="0" smtClean="0">
                <a:latin typeface="Bookman Old Style" panose="02050604050505020204" pitchFamily="18" charset="0"/>
              </a:rPr>
              <a:t>на сумму </a:t>
            </a:r>
            <a:r>
              <a:rPr lang="en-US" sz="1800" b="1" dirty="0" smtClean="0">
                <a:latin typeface="Bookman Old Style" panose="02050604050505020204" pitchFamily="18" charset="0"/>
              </a:rPr>
              <a:t>450</a:t>
            </a:r>
            <a:r>
              <a:rPr lang="ru-RU" sz="1800" b="1" dirty="0" smtClean="0">
                <a:latin typeface="Bookman Old Style" panose="02050604050505020204" pitchFamily="18" charset="0"/>
              </a:rPr>
              <a:t> 000 руб.</a:t>
            </a:r>
            <a:endParaRPr lang="ru-RU" sz="1800" b="1" dirty="0">
              <a:latin typeface="Bookman Old Style" panose="02050604050505020204" pitchFamily="18" charset="0"/>
            </a:endParaRPr>
          </a:p>
        </p:txBody>
      </p:sp>
      <p:pic>
        <p:nvPicPr>
          <p:cNvPr id="4" name="Picture 3" descr="макет эмблем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9" t="4686" r="47000" b="67506"/>
          <a:stretch>
            <a:fillRect/>
          </a:stretch>
        </p:blipFill>
        <p:spPr bwMode="auto">
          <a:xfrm>
            <a:off x="0" y="-83983"/>
            <a:ext cx="1628775" cy="163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98127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ДЕТСКАЯ МУЗЫКАЛЬНАЯ ШКОЛА № 1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им. </a:t>
            </a:r>
            <a:r>
              <a:rPr kumimoji="0" lang="ru-RU" altLang="ru-RU" sz="1200" b="1" i="1" u="none" strike="noStrike" cap="none" normalizeH="0" baseline="0" dirty="0" err="1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П.И.Чайковского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724"/>
          <a:stretch/>
        </p:blipFill>
        <p:spPr>
          <a:xfrm rot="5400000">
            <a:off x="4826928" y="4908294"/>
            <a:ext cx="2481503" cy="8240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37892" y="1874623"/>
            <a:ext cx="47479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 smtClean="0">
                <a:latin typeface="Bookman Old Style" panose="02050604050505020204" pitchFamily="18" charset="0"/>
              </a:rPr>
              <a:t>Рециркуляторы</a:t>
            </a:r>
            <a:r>
              <a:rPr lang="ru-RU" b="1" dirty="0" smtClean="0">
                <a:latin typeface="Bookman Old Style" panose="02050604050505020204" pitchFamily="18" charset="0"/>
              </a:rPr>
              <a:t> воздуха </a:t>
            </a:r>
            <a:r>
              <a:rPr lang="ru-RU" sz="1600" b="1" dirty="0" smtClean="0">
                <a:latin typeface="Bookman Old Style" panose="02050604050505020204" pitchFamily="18" charset="0"/>
              </a:rPr>
              <a:t>бактерицидные  </a:t>
            </a:r>
          </a:p>
          <a:p>
            <a:pPr algn="r"/>
            <a:r>
              <a:rPr lang="ru-RU" sz="1600" b="1" dirty="0" smtClean="0">
                <a:latin typeface="Bookman Old Style" panose="02050604050505020204" pitchFamily="18" charset="0"/>
              </a:rPr>
              <a:t>12 шт. за счет внебюджетных средств </a:t>
            </a:r>
          </a:p>
          <a:p>
            <a:pPr algn="r"/>
            <a:r>
              <a:rPr lang="ru-RU" b="1" dirty="0" smtClean="0">
                <a:latin typeface="Bookman Old Style" panose="02050604050505020204" pitchFamily="18" charset="0"/>
              </a:rPr>
              <a:t>+ </a:t>
            </a:r>
            <a:r>
              <a:rPr lang="ru-RU" sz="1600" b="1" dirty="0" smtClean="0">
                <a:latin typeface="Bookman Old Style" panose="02050604050505020204" pitchFamily="18" charset="0"/>
              </a:rPr>
              <a:t>4 шт. в качестве спонсорской помощи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81228" y="3702141"/>
            <a:ext cx="3285067" cy="2463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13"/>
          <a:stretch/>
        </p:blipFill>
        <p:spPr>
          <a:xfrm>
            <a:off x="228654" y="2883220"/>
            <a:ext cx="3543933" cy="28219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39098" y="4402029"/>
            <a:ext cx="2485194" cy="18638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53"/>
          <a:stretch/>
        </p:blipFill>
        <p:spPr>
          <a:xfrm rot="5400000">
            <a:off x="7078369" y="4730965"/>
            <a:ext cx="2471411" cy="116860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64693" y="1406037"/>
            <a:ext cx="4005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ПРИОБРЕТЕНЫ в 2020 году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91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93335"/>
            <a:ext cx="7886700" cy="5823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Bookman Old Style" panose="02050604050505020204" pitchFamily="18" charset="0"/>
              </a:rPr>
              <a:t>ШТРАФЫ И ПРЕДСТАВЛЕНИЯ </a:t>
            </a:r>
            <a:br>
              <a:rPr lang="ru-RU" sz="1800" b="1" dirty="0" smtClean="0">
                <a:latin typeface="Bookman Old Style" panose="02050604050505020204" pitchFamily="18" charset="0"/>
              </a:rPr>
            </a:br>
            <a:r>
              <a:rPr lang="ru-RU" sz="1800" b="1" dirty="0" smtClean="0">
                <a:latin typeface="Bookman Old Style" panose="02050604050505020204" pitchFamily="18" charset="0"/>
              </a:rPr>
              <a:t>В ОТНОШЕНИИ УЧРЕЖДЕНИЯ В ТЕЧЕНИЕ 2020 ГОДА</a:t>
            </a:r>
            <a:endParaRPr lang="ru-RU" sz="18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568722"/>
            <a:ext cx="7886700" cy="2914025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ru-RU" b="1" dirty="0" smtClean="0"/>
              <a:t>Представление</a:t>
            </a:r>
            <a:r>
              <a:rPr lang="ru-RU" dirty="0" smtClean="0"/>
              <a:t> </a:t>
            </a:r>
            <a:r>
              <a:rPr lang="ru-RU" dirty="0"/>
              <a:t>прокуратуры </a:t>
            </a:r>
            <a:r>
              <a:rPr lang="ru-RU" dirty="0" err="1"/>
              <a:t>Вахитовского</a:t>
            </a:r>
            <a:r>
              <a:rPr lang="ru-RU" dirty="0"/>
              <a:t> района г. Казани (от </a:t>
            </a:r>
            <a:r>
              <a:rPr lang="ru-RU" dirty="0" smtClean="0"/>
              <a:t>15.05.2020 </a:t>
            </a:r>
            <a:r>
              <a:rPr lang="ru-RU" dirty="0"/>
              <a:t>г. № </a:t>
            </a:r>
            <a:r>
              <a:rPr lang="ru-RU" dirty="0" smtClean="0"/>
              <a:t>02-08-03/2020) «Об устранении нарушений законодательства об устранении антитеррористической защищенности». Ведется работа по устранению выявленных нарушений по Паспорту безопасности учреждения.</a:t>
            </a:r>
            <a:endParaRPr lang="ru-RU" b="1" dirty="0" smtClean="0"/>
          </a:p>
          <a:p>
            <a:pPr>
              <a:buFontTx/>
              <a:buChar char="-"/>
            </a:pPr>
            <a:r>
              <a:rPr lang="ru-RU" b="1" dirty="0" smtClean="0"/>
              <a:t>Протест</a:t>
            </a:r>
            <a:r>
              <a:rPr lang="ru-RU" dirty="0" smtClean="0"/>
              <a:t> прокуратуры </a:t>
            </a:r>
            <a:r>
              <a:rPr lang="ru-RU" dirty="0" err="1" smtClean="0"/>
              <a:t>Вахитовского</a:t>
            </a:r>
            <a:r>
              <a:rPr lang="ru-RU" dirty="0" smtClean="0"/>
              <a:t> района г. Казани (от 09.12.2020 г. № 5 к-й) на локальный акт школы «Положение об общешкольном родительском комитете» – пункт 4.7. («…комитет имеет право выносить общественное порицание родителям, уклоняющимся от воспитания детей в семье») является несоответствующим действующему законодательству в части невмешательства в частную жизнь семей. Данный пункт исключен из вышеназванного локального акта. </a:t>
            </a:r>
          </a:p>
          <a:p>
            <a:pPr>
              <a:buFontTx/>
              <a:buChar char="-"/>
            </a:pPr>
            <a:endParaRPr lang="ru-RU" b="1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-88900" y="-75953"/>
            <a:ext cx="4867038" cy="1635125"/>
            <a:chOff x="-88900" y="-85189"/>
            <a:chExt cx="4867038" cy="1635125"/>
          </a:xfrm>
        </p:grpSpPr>
        <p:pic>
          <p:nvPicPr>
            <p:cNvPr id="5" name="Picture 3" descr="макет эмблемы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09" t="4686" r="47000" b="67506"/>
            <a:stretch>
              <a:fillRect/>
            </a:stretch>
          </p:blipFill>
          <p:spPr bwMode="auto">
            <a:xfrm>
              <a:off x="-88900" y="-85189"/>
              <a:ext cx="1628775" cy="1635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-88900" y="929372"/>
              <a:ext cx="486703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1F4E79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               </a:t>
              </a: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00487E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ДЕТСКАЯ МУЗЫКАЛЬНАЯ ШКОЛА № 1</a:t>
              </a:r>
              <a:endPara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487E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00487E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               им. </a:t>
              </a:r>
              <a:r>
                <a:rPr kumimoji="0" lang="ru-RU" altLang="ru-RU" sz="1200" b="1" i="1" u="none" strike="noStrike" cap="none" normalizeH="0" baseline="0" dirty="0" err="1" smtClean="0">
                  <a:ln>
                    <a:noFill/>
                  </a:ln>
                  <a:solidFill>
                    <a:srgbClr val="00487E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П.И.Чайковского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487E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1914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783" y="1300900"/>
            <a:ext cx="7886700" cy="85240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КАДРОВОЕ ОБЕСПЕЧЕНИЕ</a:t>
            </a:r>
            <a:endParaRPr lang="ru-RU" sz="4000" b="1" dirty="0">
              <a:solidFill>
                <a:schemeClr val="tx2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7130609"/>
              </p:ext>
            </p:extLst>
          </p:nvPr>
        </p:nvGraphicFramePr>
        <p:xfrm>
          <a:off x="350727" y="2045368"/>
          <a:ext cx="8442546" cy="16560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07091"/>
                <a:gridCol w="1407091"/>
                <a:gridCol w="1407091"/>
                <a:gridCol w="1407091"/>
                <a:gridCol w="1407091"/>
                <a:gridCol w="1407091"/>
              </a:tblGrid>
              <a:tr h="70672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Всего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преподава</a:t>
                      </a:r>
                      <a:r>
                        <a:rPr lang="ru-RU" baseline="0" dirty="0" smtClean="0"/>
                        <a:t>- </a:t>
                      </a:r>
                      <a:r>
                        <a:rPr lang="ru-RU" baseline="0" dirty="0" err="1" smtClean="0"/>
                        <a:t>телей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 </a:t>
                      </a:r>
                      <a:r>
                        <a:rPr lang="ru-RU" dirty="0" err="1" smtClean="0"/>
                        <a:t>штатаных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Совместителей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 высшим образованием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Педагоги, имеющие почетные звания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 высшей </a:t>
                      </a:r>
                      <a:r>
                        <a:rPr lang="ru-RU" dirty="0" err="1" smtClean="0"/>
                        <a:t>квалифика-ционной</a:t>
                      </a:r>
                      <a:r>
                        <a:rPr lang="ru-RU" dirty="0" smtClean="0"/>
                        <a:t> категорией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36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22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34/22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13/8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27/18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В процентном соотношении: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94%/100%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36%/33%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75%/81,8%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2111075999"/>
              </p:ext>
            </p:extLst>
          </p:nvPr>
        </p:nvGraphicFramePr>
        <p:xfrm>
          <a:off x="1935270" y="3757807"/>
          <a:ext cx="5273459" cy="2974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88900" y="-165993"/>
            <a:ext cx="4867038" cy="1635125"/>
            <a:chOff x="88900" y="-165993"/>
            <a:chExt cx="4867038" cy="1635125"/>
          </a:xfrm>
        </p:grpSpPr>
        <p:pic>
          <p:nvPicPr>
            <p:cNvPr id="11" name="Picture 3" descr="макет эмблемы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09" t="4686" r="47000" b="67506"/>
            <a:stretch>
              <a:fillRect/>
            </a:stretch>
          </p:blipFill>
          <p:spPr bwMode="auto">
            <a:xfrm>
              <a:off x="88900" y="-165993"/>
              <a:ext cx="1628775" cy="1635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3"/>
            <p:cNvSpPr>
              <a:spLocks noChangeArrowheads="1"/>
            </p:cNvSpPr>
            <p:nvPr/>
          </p:nvSpPr>
          <p:spPr bwMode="auto">
            <a:xfrm>
              <a:off x="88900" y="839235"/>
              <a:ext cx="486703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1F4E79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               </a:t>
              </a: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0062AC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ДЕТСКАЯ МУЗЫКАЛЬНАЯ ШКОЛА № 1</a:t>
              </a:r>
              <a:endPara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0062AC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               им. </a:t>
              </a:r>
              <a:r>
                <a:rPr kumimoji="0" lang="ru-RU" altLang="ru-RU" sz="1200" b="1" i="1" u="none" strike="noStrike" cap="none" normalizeH="0" baseline="0" dirty="0" err="1" smtClean="0">
                  <a:ln>
                    <a:noFill/>
                  </a:ln>
                  <a:solidFill>
                    <a:srgbClr val="0062AC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П.И.Чайковского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9801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-4662" y="-49647"/>
            <a:ext cx="4867038" cy="1635125"/>
            <a:chOff x="88900" y="-165993"/>
            <a:chExt cx="4867038" cy="1635125"/>
          </a:xfrm>
        </p:grpSpPr>
        <p:pic>
          <p:nvPicPr>
            <p:cNvPr id="3" name="Picture 3" descr="макет эмблемы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09" t="4686" r="47000" b="67506"/>
            <a:stretch>
              <a:fillRect/>
            </a:stretch>
          </p:blipFill>
          <p:spPr bwMode="auto">
            <a:xfrm>
              <a:off x="88900" y="-165993"/>
              <a:ext cx="1628775" cy="1635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88900" y="839235"/>
              <a:ext cx="486703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1F4E79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               </a:t>
              </a: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0062AC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ДЕТСКАЯ МУЗЫКАЛЬНАЯ ШКОЛА № 1</a:t>
              </a:r>
              <a:endPara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0062AC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               им. </a:t>
              </a:r>
              <a:r>
                <a:rPr kumimoji="0" lang="ru-RU" altLang="ru-RU" sz="1200" b="1" i="1" u="none" strike="noStrike" cap="none" normalizeH="0" baseline="0" dirty="0" err="1" smtClean="0">
                  <a:ln>
                    <a:noFill/>
                  </a:ln>
                  <a:solidFill>
                    <a:srgbClr val="0062AC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П.И.Чайковского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42917" y="1671833"/>
            <a:ext cx="788820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Bookman Old Style" panose="02050604050505020204" pitchFamily="18" charset="0"/>
              </a:rPr>
              <a:t>В течение 2020 года в школу были приняты следующие преподаватели: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>
                <a:latin typeface="Bookman Old Style" panose="02050604050505020204" pitchFamily="18" charset="0"/>
              </a:rPr>
              <a:t>Абакумова А.Ч. </a:t>
            </a:r>
            <a:r>
              <a:rPr lang="ru-RU" sz="1400" dirty="0" smtClean="0">
                <a:latin typeface="Bookman Old Style" panose="02050604050505020204" pitchFamily="18" charset="0"/>
              </a:rPr>
              <a:t>- преподаватель фортепиано (совм. ). </a:t>
            </a:r>
          </a:p>
          <a:p>
            <a:r>
              <a:rPr lang="ru-RU" sz="1400" dirty="0">
                <a:latin typeface="Bookman Old Style" panose="02050604050505020204" pitchFamily="18" charset="0"/>
              </a:rPr>
              <a:t> </a:t>
            </a:r>
            <a:r>
              <a:rPr lang="ru-RU" sz="1400" dirty="0" smtClean="0">
                <a:latin typeface="Bookman Old Style" panose="02050604050505020204" pitchFamily="18" charset="0"/>
              </a:rPr>
              <a:t>     С сентября – основной работник.</a:t>
            </a:r>
          </a:p>
          <a:p>
            <a:pPr marL="342900" indent="-342900">
              <a:buAutoNum type="arabicPeriod" startAt="2"/>
            </a:pPr>
            <a:r>
              <a:rPr lang="ru-RU" sz="1400" b="1" dirty="0" err="1" smtClean="0">
                <a:latin typeface="Bookman Old Style" panose="02050604050505020204" pitchFamily="18" charset="0"/>
              </a:rPr>
              <a:t>Саидова</a:t>
            </a:r>
            <a:r>
              <a:rPr lang="ru-RU" sz="1400" b="1" dirty="0" smtClean="0">
                <a:latin typeface="Bookman Old Style" panose="02050604050505020204" pitchFamily="18" charset="0"/>
              </a:rPr>
              <a:t> Г.Ш. </a:t>
            </a:r>
            <a:r>
              <a:rPr lang="ru-RU" sz="1400" dirty="0" smtClean="0">
                <a:latin typeface="Bookman Old Style" panose="02050604050505020204" pitchFamily="18" charset="0"/>
              </a:rPr>
              <a:t>-  преподаватель фортепиано (по совместительству).</a:t>
            </a:r>
          </a:p>
          <a:p>
            <a:endParaRPr lang="ru-RU" sz="800" dirty="0">
              <a:latin typeface="Bookman Old Style" panose="02050604050505020204" pitchFamily="18" charset="0"/>
            </a:endParaRPr>
          </a:p>
          <a:p>
            <a:r>
              <a:rPr lang="ru-RU" sz="1400" dirty="0" smtClean="0">
                <a:latin typeface="Bookman Old Style" panose="02050604050505020204" pitchFamily="18" charset="0"/>
              </a:rPr>
              <a:t>В школе разработаны должностные инструкции по всем категориям работников школы, в которых прописаны и функциональные обязанности сотрудников учреждения</a:t>
            </a:r>
            <a:endParaRPr lang="ru-RU" sz="1400" dirty="0"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47624" y="3409804"/>
            <a:ext cx="76237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Bookman Old Style" panose="02050604050505020204" pitchFamily="18" charset="0"/>
              </a:rPr>
              <a:t>ПРЕДЛОЖЕНИЯ ПО ИЗМЕНЕНИЮ ШТАТАТНОГО РАСПИСАНИЯ</a:t>
            </a:r>
          </a:p>
          <a:p>
            <a:r>
              <a:rPr lang="ru-RU" sz="1600" b="1" dirty="0" smtClean="0">
                <a:latin typeface="Bookman Old Style" panose="02050604050505020204" pitchFamily="18" charset="0"/>
              </a:rPr>
              <a:t>Ввести </a:t>
            </a:r>
            <a:r>
              <a:rPr lang="ru-RU" sz="1600" b="1" dirty="0">
                <a:latin typeface="Bookman Old Style" panose="02050604050505020204" pitchFamily="18" charset="0"/>
              </a:rPr>
              <a:t>в штатное расписание школы </a:t>
            </a:r>
            <a:r>
              <a:rPr lang="ru-RU" sz="1600" b="1" dirty="0" smtClean="0">
                <a:latin typeface="Bookman Old Style" panose="02050604050505020204" pitchFamily="18" charset="0"/>
              </a:rPr>
              <a:t>дополнительно ДОЛЖНОСТИ: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>
                <a:latin typeface="Bookman Old Style" panose="02050604050505020204" pitchFamily="18" charset="0"/>
              </a:rPr>
              <a:t>заместителя </a:t>
            </a:r>
            <a:r>
              <a:rPr lang="ru-RU" sz="1400" b="1" dirty="0">
                <a:latin typeface="Bookman Old Style" panose="02050604050505020204" pitchFamily="18" charset="0"/>
              </a:rPr>
              <a:t>директора по </a:t>
            </a:r>
            <a:r>
              <a:rPr lang="ru-RU" sz="1400" b="1" dirty="0" smtClean="0">
                <a:latin typeface="Bookman Old Style" panose="02050604050505020204" pitchFamily="18" charset="0"/>
              </a:rPr>
              <a:t>научно-инновационной</a:t>
            </a:r>
            <a:r>
              <a:rPr lang="ru-RU" sz="1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 </a:t>
            </a:r>
            <a:r>
              <a:rPr lang="ru-RU" sz="1400" b="1" dirty="0" smtClean="0">
                <a:latin typeface="Bookman Old Style" panose="02050604050505020204" pitchFamily="18" charset="0"/>
              </a:rPr>
              <a:t>работе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>
                <a:latin typeface="Bookman Old Style" panose="02050604050505020204" pitchFamily="18" charset="0"/>
              </a:rPr>
              <a:t>системного администратора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>
                <a:latin typeface="Bookman Old Style" panose="02050604050505020204" pitchFamily="18" charset="0"/>
              </a:rPr>
              <a:t>Звукооператора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b="1" dirty="0" smtClean="0">
                <a:latin typeface="Bookman Old Style" panose="02050604050505020204" pitchFamily="18" charset="0"/>
              </a:rPr>
              <a:t>Архивариуса</a:t>
            </a:r>
            <a:endParaRPr lang="ru-RU" sz="1400" b="1" dirty="0">
              <a:latin typeface="Bookman Old Style" panose="02050604050505020204" pitchFamily="18" charset="0"/>
            </a:endParaRPr>
          </a:p>
          <a:p>
            <a:endParaRPr lang="ru-RU" sz="1600" b="1" dirty="0" smtClean="0">
              <a:latin typeface="Bookman Old Style" panose="02050604050505020204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96904" y="4677861"/>
            <a:ext cx="9177849" cy="2187355"/>
            <a:chOff x="20704" y="4744470"/>
            <a:chExt cx="9177849" cy="2187355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26" t="55724"/>
            <a:stretch/>
          </p:blipFill>
          <p:spPr>
            <a:xfrm>
              <a:off x="5302036" y="4923377"/>
              <a:ext cx="2210318" cy="1892549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473" r="25921" b="42500"/>
            <a:stretch/>
          </p:blipFill>
          <p:spPr>
            <a:xfrm>
              <a:off x="6614207" y="4744470"/>
              <a:ext cx="1359210" cy="2117558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52" r="53816" b="42500"/>
            <a:stretch/>
          </p:blipFill>
          <p:spPr>
            <a:xfrm>
              <a:off x="4786176" y="5096086"/>
              <a:ext cx="964078" cy="1835739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" r="78289" b="47829"/>
            <a:stretch/>
          </p:blipFill>
          <p:spPr>
            <a:xfrm flipH="1">
              <a:off x="1752562" y="5096086"/>
              <a:ext cx="1047520" cy="1719840"/>
            </a:xfrm>
            <a:prstGeom prst="rect">
              <a:avLst/>
            </a:prstGeom>
          </p:spPr>
        </p:pic>
        <p:pic>
          <p:nvPicPr>
            <p:cNvPr id="14" name="Рисунок 13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394" t="60066" r="35658"/>
            <a:stretch/>
          </p:blipFill>
          <p:spPr>
            <a:xfrm>
              <a:off x="674303" y="5383641"/>
              <a:ext cx="1799323" cy="1411097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778" t="52239" r="3233"/>
            <a:stretch/>
          </p:blipFill>
          <p:spPr>
            <a:xfrm>
              <a:off x="2633311" y="4990242"/>
              <a:ext cx="1118261" cy="1871786"/>
            </a:xfrm>
            <a:prstGeom prst="rect">
              <a:avLst/>
            </a:prstGeom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61" r="45151" b="51708"/>
            <a:stretch/>
          </p:blipFill>
          <p:spPr>
            <a:xfrm>
              <a:off x="4178255" y="5305406"/>
              <a:ext cx="935392" cy="1600131"/>
            </a:xfrm>
            <a:prstGeom prst="rect">
              <a:avLst/>
            </a:prstGeom>
          </p:spPr>
        </p:pic>
        <p:pic>
          <p:nvPicPr>
            <p:cNvPr id="19" name="Рисунок 18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0808" b="50190"/>
            <a:stretch/>
          </p:blipFill>
          <p:spPr>
            <a:xfrm>
              <a:off x="3506408" y="5059442"/>
              <a:ext cx="1038127" cy="1793125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4142" t="23519" r="49552" b="32124"/>
            <a:stretch/>
          </p:blipFill>
          <p:spPr>
            <a:xfrm>
              <a:off x="20704" y="5172753"/>
              <a:ext cx="1189667" cy="1604785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54" t="42684" r="66771" b="6562"/>
            <a:stretch/>
          </p:blipFill>
          <p:spPr>
            <a:xfrm flipH="1">
              <a:off x="7682987" y="4859901"/>
              <a:ext cx="1515566" cy="1956138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3481577" y="1267901"/>
            <a:ext cx="3408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Движение кадров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7545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7526" y="1403350"/>
            <a:ext cx="4083050" cy="82303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Bookman Old Style" panose="02050604050505020204" pitchFamily="18" charset="0"/>
              </a:rPr>
              <a:t>ИННОВАЦИОННЫЕ</a:t>
            </a:r>
            <a:br>
              <a:rPr lang="ru-RU" sz="2400" b="1" dirty="0" smtClean="0">
                <a:latin typeface="Bookman Old Style" panose="02050604050505020204" pitchFamily="18" charset="0"/>
              </a:rPr>
            </a:br>
            <a:r>
              <a:rPr lang="ru-RU" sz="2400" b="1" dirty="0" smtClean="0">
                <a:latin typeface="Bookman Old Style" panose="02050604050505020204" pitchFamily="18" charset="0"/>
              </a:rPr>
              <a:t>ПРОЕКТЫ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49" y="2226389"/>
            <a:ext cx="4527245" cy="399814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Bookman Old Style" panose="02050604050505020204" pitchFamily="18" charset="0"/>
              </a:rPr>
              <a:t>Отделение «Свободное </a:t>
            </a:r>
            <a:r>
              <a:rPr lang="ru-RU" sz="1800" b="1" dirty="0" err="1" smtClean="0">
                <a:latin typeface="Bookman Old Style" panose="02050604050505020204" pitchFamily="18" charset="0"/>
              </a:rPr>
              <a:t>музицирование</a:t>
            </a:r>
            <a:r>
              <a:rPr lang="ru-RU" sz="1800" b="1" dirty="0" smtClean="0">
                <a:latin typeface="Bookman Old Style" panose="02050604050505020204" pitchFamily="18" charset="0"/>
              </a:rPr>
              <a:t>» (автор проекта – заслуженный работник культуры РТ </a:t>
            </a:r>
            <a:r>
              <a:rPr lang="ru-RU" sz="1800" b="1" dirty="0" err="1" smtClean="0">
                <a:latin typeface="Bookman Old Style" panose="02050604050505020204" pitchFamily="18" charset="0"/>
              </a:rPr>
              <a:t>Л.Г.Маклыгина</a:t>
            </a:r>
            <a:endParaRPr lang="ru-RU" sz="1800" b="1" dirty="0" smtClean="0">
              <a:latin typeface="Bookman Old Style" panose="02050604050505020204" pitchFamily="18" charset="0"/>
            </a:endParaRPr>
          </a:p>
          <a:p>
            <a:endParaRPr lang="ru-RU" sz="1800" b="1" dirty="0" smtClean="0">
              <a:latin typeface="Bookman Old Style" panose="02050604050505020204" pitchFamily="18" charset="0"/>
            </a:endParaRPr>
          </a:p>
          <a:p>
            <a:endParaRPr lang="ru-RU" sz="1800" b="1" dirty="0">
              <a:latin typeface="Bookman Old Style" panose="02050604050505020204" pitchFamily="18" charset="0"/>
            </a:endParaRPr>
          </a:p>
        </p:txBody>
      </p:sp>
      <p:pic>
        <p:nvPicPr>
          <p:cNvPr id="4" name="Picture 3" descr="макет эмблем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9" t="4686" r="47000" b="67506"/>
          <a:stretch>
            <a:fillRect/>
          </a:stretch>
        </p:blipFill>
        <p:spPr bwMode="auto">
          <a:xfrm>
            <a:off x="0" y="0"/>
            <a:ext cx="1397000" cy="140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28380" y="823039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 i="1" dirty="0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Детская музыкальная школа № 1</a:t>
            </a:r>
            <a:endParaRPr lang="ru-RU" altLang="ru-RU" sz="11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 i="1" dirty="0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им. </a:t>
            </a:r>
            <a:r>
              <a:rPr lang="ru-RU" altLang="ru-RU" sz="1100" b="1" i="1" dirty="0" err="1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П.И.Чайковского</a:t>
            </a:r>
            <a:endParaRPr lang="ru-RU" altLang="ru-RU" sz="1100" dirty="0">
              <a:latin typeface="Arial" panose="020B0604020202020204" pitchFamily="34" charset="0"/>
            </a:endParaRPr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94" y="3940691"/>
            <a:ext cx="3827842" cy="25518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872" y="2856512"/>
            <a:ext cx="3440970" cy="22939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515" y="294477"/>
            <a:ext cx="3440969" cy="22939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4600576" y="52238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latin typeface="Bookman Old Style" panose="02050604050505020204" pitchFamily="18" charset="0"/>
              </a:rPr>
              <a:t>Уроки «Музыкальной информатики», который проводит заслуженный работник культуры РТ </a:t>
            </a:r>
            <a:r>
              <a:rPr lang="ru-RU" b="1" dirty="0" err="1">
                <a:latin typeface="Bookman Old Style" panose="02050604050505020204" pitchFamily="18" charset="0"/>
              </a:rPr>
              <a:t>В.Н.Матвеев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569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503853" y="1770858"/>
            <a:ext cx="4245430" cy="4633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latin typeface="Bookman Old Style" panose="02050604050505020204" pitchFamily="18" charset="0"/>
              </a:rPr>
              <a:t>ПЛАНЫ НА 2021 год</a:t>
            </a:r>
          </a:p>
          <a:p>
            <a:pPr marL="0" indent="0" algn="ctr">
              <a:buNone/>
            </a:pPr>
            <a:endParaRPr lang="ru-RU" sz="2400" b="1" i="1" dirty="0"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522" y="2317491"/>
            <a:ext cx="435292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1" i="1" dirty="0" smtClean="0">
                <a:latin typeface="Bookman Old Style" panose="02050604050505020204" pitchFamily="18" charset="0"/>
              </a:rPr>
              <a:t>Подготовка к проведению 90-летию со дня основания ДМШ № 1 им. </a:t>
            </a:r>
            <a:r>
              <a:rPr lang="ru-RU" sz="1500" b="1" i="1" dirty="0" err="1" smtClean="0">
                <a:latin typeface="Bookman Old Style" panose="02050604050505020204" pitchFamily="18" charset="0"/>
              </a:rPr>
              <a:t>П.И.Чайковского</a:t>
            </a:r>
            <a:endParaRPr lang="ru-RU" sz="1500" b="1" i="1" dirty="0">
              <a:latin typeface="Bookman Old Style" panose="020506040505050202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1" i="1" dirty="0" smtClean="0">
                <a:latin typeface="Bookman Old Style" panose="02050604050505020204" pitchFamily="18" charset="0"/>
              </a:rPr>
              <a:t>Продолжение работы на базе школы городского сводного ансамбля гитаристов.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1" i="1" dirty="0" smtClean="0">
                <a:latin typeface="Bookman Old Style" panose="02050604050505020204" pitchFamily="18" charset="0"/>
              </a:rPr>
              <a:t>Координация работы городских методических секций – преподавателей струнно-смычковых инструментов и гитаристов.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1" i="1" dirty="0" smtClean="0">
                <a:latin typeface="Bookman Old Style" panose="02050604050505020204" pitchFamily="18" charset="0"/>
              </a:rPr>
              <a:t>Участие воспитанников школы в </a:t>
            </a:r>
            <a:r>
              <a:rPr lang="ru-RU" sz="1500" b="1" i="1" dirty="0" err="1" smtClean="0">
                <a:latin typeface="Bookman Old Style" panose="02050604050505020204" pitchFamily="18" charset="0"/>
              </a:rPr>
              <a:t>конкурсно</a:t>
            </a:r>
            <a:r>
              <a:rPr lang="ru-RU" sz="1500" b="1" i="1" dirty="0" smtClean="0">
                <a:latin typeface="Bookman Old Style" panose="02050604050505020204" pitchFamily="18" charset="0"/>
              </a:rPr>
              <a:t>-фестивальном движении Республиканского, Всероссийского и Международного уровней.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b="1" i="1" dirty="0" smtClean="0">
                <a:latin typeface="Bookman Old Style" panose="02050604050505020204" pitchFamily="18" charset="0"/>
              </a:rPr>
              <a:t>Повышение педагогического и исполнительского мастерства преподавателей школы.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i="1" dirty="0">
              <a:latin typeface="Bookman Old Style" panose="02050604050505020204" pitchFamily="18" charset="0"/>
            </a:endParaRPr>
          </a:p>
          <a:p>
            <a:endParaRPr lang="ru-RU" b="1" i="1" dirty="0">
              <a:latin typeface="Bookman Old Style" panose="02050604050505020204" pitchFamily="18" charset="0"/>
            </a:endParaRPr>
          </a:p>
        </p:txBody>
      </p:sp>
      <p:pic>
        <p:nvPicPr>
          <p:cNvPr id="6" name="Picture 3" descr="макет эмблем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9" t="4686" r="47000" b="67506"/>
          <a:stretch>
            <a:fillRect/>
          </a:stretch>
        </p:blipFill>
        <p:spPr bwMode="auto">
          <a:xfrm>
            <a:off x="0" y="-83983"/>
            <a:ext cx="1628775" cy="163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98127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ДЕТСКАЯ МУЗЫКАЛЬНАЯ ШКОЛА № 1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им. </a:t>
            </a:r>
            <a:r>
              <a:rPr kumimoji="0" lang="ru-RU" altLang="ru-RU" sz="1200" b="1" i="1" u="none" strike="noStrike" cap="none" normalizeH="0" baseline="0" dirty="0" err="1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П.И.Чайковского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2" r="10563" b="32970"/>
          <a:stretch/>
        </p:blipFill>
        <p:spPr>
          <a:xfrm>
            <a:off x="4661161" y="382118"/>
            <a:ext cx="4214984" cy="22317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491" y="4648970"/>
            <a:ext cx="3112654" cy="20751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27" b="15284"/>
          <a:stretch/>
        </p:blipFill>
        <p:spPr>
          <a:xfrm>
            <a:off x="4836652" y="2759713"/>
            <a:ext cx="3134162" cy="210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87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5936" y="2060155"/>
            <a:ext cx="7886700" cy="26315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b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ru-RU" sz="1800" b="1" dirty="0">
              <a:latin typeface="Bookman Old Style" panose="020506040505050202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628650" y="1332979"/>
            <a:ext cx="7886700" cy="7271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latin typeface="Bookman Old Style" panose="02050604050505020204" pitchFamily="18" charset="0"/>
              </a:rPr>
              <a:t>ОТЧЕТ О ВЫПОЛНЕНИИ </a:t>
            </a:r>
            <a:br>
              <a:rPr lang="ru-RU" sz="2400" b="1" i="1" dirty="0" smtClean="0">
                <a:latin typeface="Bookman Old Style" panose="02050604050505020204" pitchFamily="18" charset="0"/>
              </a:rPr>
            </a:br>
            <a:r>
              <a:rPr lang="ru-RU" sz="2400" b="1" i="1" dirty="0" smtClean="0">
                <a:latin typeface="Bookman Old Style" panose="02050604050505020204" pitchFamily="18" charset="0"/>
              </a:rPr>
              <a:t>МУНИЦИПАЛЬНОГО ЗАДАНИЯ</a:t>
            </a:r>
            <a:endParaRPr lang="ru-RU" sz="2400" b="1" i="1" dirty="0">
              <a:latin typeface="Bookman Old Style" panose="02050604050505020204" pitchFamily="18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88900" y="-1108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3" descr="макет эмблем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9" t="4686" r="47000" b="67506"/>
          <a:stretch>
            <a:fillRect/>
          </a:stretch>
        </p:blipFill>
        <p:spPr bwMode="auto">
          <a:xfrm>
            <a:off x="88900" y="-165993"/>
            <a:ext cx="1628775" cy="163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88900" y="839235"/>
            <a:ext cx="48670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</a:t>
            </a: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ДЕТСКАЯ МУЗЫКАЛЬНАЯ ШКОЛА № 1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rgbClr val="0062AC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0062AC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им. </a:t>
            </a:r>
            <a:r>
              <a:rPr kumimoji="0" lang="ru-RU" altLang="ru-RU" sz="1200" b="1" i="1" u="none" strike="noStrike" cap="none" normalizeH="0" baseline="0" dirty="0" err="1" smtClean="0">
                <a:ln>
                  <a:noFill/>
                </a:ln>
                <a:solidFill>
                  <a:srgbClr val="0062AC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П.И.Чайковского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0062AC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992024"/>
              </p:ext>
            </p:extLst>
          </p:nvPr>
        </p:nvGraphicFramePr>
        <p:xfrm>
          <a:off x="286783" y="2203309"/>
          <a:ext cx="8570435" cy="3693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972"/>
                <a:gridCol w="2724539"/>
                <a:gridCol w="882154"/>
                <a:gridCol w="882154"/>
                <a:gridCol w="882154"/>
                <a:gridCol w="882154"/>
                <a:gridCol w="882154"/>
                <a:gridCol w="882154"/>
              </a:tblGrid>
              <a:tr h="530560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№№</a:t>
                      </a:r>
                      <a:endParaRPr lang="ru-RU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 программ в области музыкального искусства</a:t>
                      </a:r>
                      <a:endParaRPr lang="ru-RU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Предпрофессиональ-ные</a:t>
                      </a:r>
                      <a:r>
                        <a:rPr lang="ru-RU" baseline="0" dirty="0" smtClean="0"/>
                        <a:t> программы</a:t>
                      </a:r>
                      <a:endParaRPr lang="ru-RU" dirty="0" smtClean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Общеразвивающие программы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Общий контингент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3894"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endParaRPr lang="ru-RU" sz="14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/>
                        <a:t>начало</a:t>
                      </a:r>
                      <a:r>
                        <a:rPr lang="ru-RU" sz="1100" b="1" baseline="0" dirty="0" smtClean="0"/>
                        <a:t> 2020</a:t>
                      </a:r>
                      <a:endParaRPr lang="ru-RU" sz="1100" b="1" dirty="0" smtClean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/>
                        <a:t>конец 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/>
                        <a:t>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/>
                        <a:t>начало</a:t>
                      </a:r>
                      <a:r>
                        <a:rPr lang="ru-RU" sz="1100" b="1" baseline="0" dirty="0" smtClean="0"/>
                        <a:t> 2020</a:t>
                      </a:r>
                      <a:endParaRPr lang="ru-RU" sz="1100" b="1" dirty="0" smtClean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/>
                        <a:t>конец 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/>
                        <a:t>2020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/>
                        <a:t>начало</a:t>
                      </a:r>
                      <a:r>
                        <a:rPr lang="ru-RU" sz="1100" b="1" baseline="0" dirty="0" smtClean="0"/>
                        <a:t> 2020</a:t>
                      </a:r>
                      <a:endParaRPr lang="ru-RU" sz="1100" b="1" dirty="0" smtClean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/>
                        <a:t>конец 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/>
                        <a:t>2020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75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Bookman Old Style" panose="02050604050505020204" pitchFamily="18" charset="0"/>
                        </a:rPr>
                        <a:t>Фортепиано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96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28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26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6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424</a:t>
                      </a:r>
                    </a:p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6"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451</a:t>
                      </a:r>
                    </a:p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2233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Хоровое пение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72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76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13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13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10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Струнные инструменты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59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9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10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4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Bookman Old Style" panose="02050604050505020204" pitchFamily="18" charset="0"/>
                        </a:rPr>
                        <a:t>Духовые инструменты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30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7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10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5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Народные инструменты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98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12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13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0108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</a:rPr>
                        <a:t>ИТОГО</a:t>
                      </a:r>
                      <a:endParaRPr lang="ru-RU" sz="1400" b="1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Bookman Old Style" panose="020506040505050202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355/</a:t>
                      </a:r>
                    </a:p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83%</a:t>
                      </a: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387/</a:t>
                      </a:r>
                    </a:p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85,8%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69/</a:t>
                      </a:r>
                    </a:p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17%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64/</a:t>
                      </a:r>
                    </a:p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14,2%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627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664" y="1551895"/>
            <a:ext cx="7886700" cy="74030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latin typeface="Bookman Old Style" panose="02050604050505020204" pitchFamily="18" charset="0"/>
              </a:rPr>
              <a:t>КОНТИНГЕНТ ОБУЧАЮЩИХСЯ</a:t>
            </a:r>
            <a:endParaRPr lang="ru-RU" sz="2400" b="1" i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894" y="1793420"/>
            <a:ext cx="8648241" cy="395155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b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latin typeface="Bookman Old Style" panose="02050604050505020204" pitchFamily="18" charset="0"/>
              </a:rPr>
              <a:t>Контингент школы составляет 451 человека</a:t>
            </a:r>
          </a:p>
          <a:p>
            <a:pPr marL="0" indent="0">
              <a:buNone/>
            </a:pPr>
            <a:endParaRPr lang="ru-RU" sz="1800" b="1" dirty="0">
              <a:latin typeface="Bookman Old Style" panose="020506040505050202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8900" y="10372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Picture 3" descr="макет эмблем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9" t="4686" r="47000" b="67506"/>
          <a:stretch>
            <a:fillRect/>
          </a:stretch>
        </p:blipFill>
        <p:spPr bwMode="auto">
          <a:xfrm>
            <a:off x="0" y="-70245"/>
            <a:ext cx="1628775" cy="163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979781"/>
            <a:ext cx="48670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</a:t>
            </a: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00589A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ДЕТСКАЯ МУЗЫКАЛЬНАЯ ШКОЛА № 1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rgbClr val="00589A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00589A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им. </a:t>
            </a:r>
            <a:r>
              <a:rPr kumimoji="0" lang="ru-RU" altLang="ru-RU" sz="1200" b="1" i="1" u="none" strike="noStrike" cap="none" normalizeH="0" baseline="0" dirty="0" err="1" smtClean="0">
                <a:ln>
                  <a:noFill/>
                </a:ln>
                <a:solidFill>
                  <a:srgbClr val="00589A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П.И.Чайковского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00589A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114170"/>
              </p:ext>
            </p:extLst>
          </p:nvPr>
        </p:nvGraphicFramePr>
        <p:xfrm>
          <a:off x="760408" y="2589181"/>
          <a:ext cx="4691247" cy="3549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6161"/>
                <a:gridCol w="979715"/>
                <a:gridCol w="989045"/>
                <a:gridCol w="1166326"/>
              </a:tblGrid>
              <a:tr h="326464">
                <a:tc rowSpan="2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Специальность</a:t>
                      </a:r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Кол-во учащихся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Из них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3264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ФГТ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ОРП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2646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Фортепиано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129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103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26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2646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Хоровое пение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89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76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13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4273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Струнные инструменты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66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60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4273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Духовые инструменты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41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35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42738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Народные инструменты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126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113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13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26464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ИТОГО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451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387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85,8%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64</a:t>
                      </a:r>
                    </a:p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14,2%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628729110"/>
              </p:ext>
            </p:extLst>
          </p:nvPr>
        </p:nvGraphicFramePr>
        <p:xfrm>
          <a:off x="5942910" y="2305060"/>
          <a:ext cx="2943225" cy="3781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74935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801" y="856938"/>
            <a:ext cx="8050582" cy="97246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Bookman Old Style" panose="02050604050505020204" pitchFamily="18" charset="0"/>
              </a:rPr>
              <a:t/>
            </a:r>
            <a:br>
              <a:rPr lang="ru-RU" sz="2400" b="1" dirty="0" smtClean="0">
                <a:latin typeface="Bookman Old Style" panose="02050604050505020204" pitchFamily="18" charset="0"/>
              </a:rPr>
            </a:br>
            <a:r>
              <a:rPr lang="ru-RU" sz="2500" b="1" i="1" dirty="0" smtClean="0">
                <a:latin typeface="Bookman Old Style" panose="02050604050505020204" pitchFamily="18" charset="0"/>
              </a:rPr>
              <a:t>ПРОФОРИЕНТАЦИОННАЯ РАБОТА</a:t>
            </a:r>
            <a:endParaRPr lang="ru-RU" sz="2500" b="1" i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686" y="1756843"/>
            <a:ext cx="7881257" cy="76864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800" b="1" dirty="0" smtClean="0">
                <a:latin typeface="Bookman Old Style" panose="02050604050505020204" pitchFamily="18" charset="0"/>
              </a:rPr>
              <a:t>ИТОГИ ПОСТУПЛЕНИЯ ВЫПУСКНИКОВ         </a:t>
            </a:r>
          </a:p>
          <a:p>
            <a:pPr marL="0" indent="0" algn="ctr">
              <a:lnSpc>
                <a:spcPct val="50000"/>
              </a:lnSpc>
              <a:buNone/>
            </a:pPr>
            <a:r>
              <a:rPr lang="ru-RU" sz="1800" b="1" dirty="0" smtClean="0">
                <a:latin typeface="Bookman Old Style" panose="02050604050505020204" pitchFamily="18" charset="0"/>
              </a:rPr>
              <a:t>в специальные учебные заведения культуры и искусства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4" name="Picture 3" descr="макет эмблем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9" t="4686" r="47000" b="67506"/>
          <a:stretch>
            <a:fillRect/>
          </a:stretch>
        </p:blipFill>
        <p:spPr bwMode="auto">
          <a:xfrm>
            <a:off x="219423" y="-138042"/>
            <a:ext cx="1397000" cy="140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1704" y="719310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100" b="1" i="1" u="none" strike="noStrike" cap="none" normalizeH="0" baseline="0" dirty="0" smtClean="0">
                <a:ln>
                  <a:noFill/>
                </a:ln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Детская музыкальная школа № 1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1100" b="1" i="1" u="none" strike="noStrike" cap="none" normalizeH="0" baseline="0" dirty="0" smtClean="0">
                <a:ln>
                  <a:noFill/>
                </a:ln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им. </a:t>
            </a:r>
            <a:r>
              <a:rPr kumimoji="0" lang="ru-RU" altLang="ru-RU" sz="1100" b="1" i="1" u="none" strike="noStrike" cap="none" normalizeH="0" baseline="0" dirty="0" err="1" smtClean="0">
                <a:ln>
                  <a:noFill/>
                </a:ln>
                <a:solidFill>
                  <a:srgbClr val="2F559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П.И.Чайковского</a:t>
            </a: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977636"/>
              </p:ext>
            </p:extLst>
          </p:nvPr>
        </p:nvGraphicFramePr>
        <p:xfrm>
          <a:off x="1540223" y="2562614"/>
          <a:ext cx="5968218" cy="2229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9406"/>
                <a:gridCol w="1989406"/>
                <a:gridCol w="1989406"/>
              </a:tblGrid>
              <a:tr h="43158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Учебный период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Кол-во выпускников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Кол-во поступивших</a:t>
                      </a:r>
                      <a:endParaRPr lang="ru-RU" dirty="0"/>
                    </a:p>
                  </a:txBody>
                  <a:tcPr/>
                </a:tc>
              </a:tr>
              <a:tr h="45657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2016-2017 уч. год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41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8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19265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2017-2018 уч. год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38</a:t>
                      </a:r>
                    </a:p>
                    <a:p>
                      <a:pPr algn="ctr"/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</a:t>
                      </a:r>
                    </a:p>
                    <a:p>
                      <a:pPr algn="ctr"/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1510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2018-2019 уч. год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36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8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4666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2019-2020 уч. год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943" y="4767941"/>
            <a:ext cx="3079103" cy="17961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70" t="10185" r="20998" b="9567"/>
          <a:stretch/>
        </p:blipFill>
        <p:spPr>
          <a:xfrm>
            <a:off x="6091677" y="3644733"/>
            <a:ext cx="3150296" cy="328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76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550" y="1625600"/>
            <a:ext cx="7886700" cy="390525"/>
          </a:xfrm>
        </p:spPr>
        <p:txBody>
          <a:bodyPr>
            <a:normAutofit/>
          </a:bodyPr>
          <a:lstStyle/>
          <a:p>
            <a:pPr algn="ctr"/>
            <a:r>
              <a:rPr lang="ru-RU" sz="2000" b="1" i="1" dirty="0" smtClean="0">
                <a:latin typeface="Bookman Old Style" panose="02050604050505020204" pitchFamily="18" charset="0"/>
              </a:rPr>
              <a:t>СВОДНЫЕ КОЛЛЕКТИВЫ</a:t>
            </a:r>
            <a:endParaRPr lang="ru-RU" sz="2000" b="1" i="1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9489028"/>
              </p:ext>
            </p:extLst>
          </p:nvPr>
        </p:nvGraphicFramePr>
        <p:xfrm>
          <a:off x="583162" y="2016125"/>
          <a:ext cx="7894868" cy="430897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803249"/>
                <a:gridCol w="1382556"/>
                <a:gridCol w="1382556"/>
                <a:gridCol w="2326507"/>
              </a:tblGrid>
              <a:tr h="284379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anose="02050604050505020204" pitchFamily="18" charset="0"/>
                        </a:rPr>
                        <a:t>Наименование</a:t>
                      </a:r>
                      <a:r>
                        <a:rPr lang="ru-RU" baseline="0" dirty="0" smtClean="0">
                          <a:latin typeface="Bookman Old Style" panose="02050604050505020204" pitchFamily="18" charset="0"/>
                        </a:rPr>
                        <a:t> коллектива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Bookman Old Style" panose="02050604050505020204" pitchFamily="18" charset="0"/>
                        </a:rPr>
                        <a:t>Количество детей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ФИО преподавателей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284379"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2019 год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2020 год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67813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Молодёжный симфонический оркестр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Bookman Old Style" panose="02050604050505020204" pitchFamily="18" charset="0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Bookman Old Style" panose="02050604050505020204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Быстрова О.А.</a:t>
                      </a:r>
                    </a:p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Нагель Т.З.</a:t>
                      </a:r>
                    </a:p>
                    <a:p>
                      <a:pPr algn="ctr"/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Сытикова</a:t>
                      </a: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 Н.А.</a:t>
                      </a:r>
                    </a:p>
                  </a:txBody>
                  <a:tcPr/>
                </a:tc>
              </a:tr>
              <a:tr h="48125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Фольклорный ансамбль </a:t>
                      </a:r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кураистов</a:t>
                      </a: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 и гармонистов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Пушин</a:t>
                      </a: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 С.С.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284379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Сводный</a:t>
                      </a:r>
                      <a:r>
                        <a:rPr lang="ru-RU" b="1" baseline="0" dirty="0" smtClean="0">
                          <a:latin typeface="Bookman Old Style" panose="02050604050505020204" pitchFamily="18" charset="0"/>
                        </a:rPr>
                        <a:t> хор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30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27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Брусова И.С.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8125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Духовой оркестр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Пушин</a:t>
                      </a: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 С.С.</a:t>
                      </a:r>
                    </a:p>
                    <a:p>
                      <a:pPr algn="ctr"/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Исхаков</a:t>
                      </a: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 Л.Н.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284379"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Симфо</a:t>
                      </a: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-джаз</a:t>
                      </a:r>
                      <a:r>
                        <a:rPr lang="ru-RU" b="1" baseline="0" dirty="0" smtClean="0">
                          <a:latin typeface="Bookman Old Style" panose="02050604050505020204" pitchFamily="18" charset="0"/>
                        </a:rPr>
                        <a:t> оркестр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err="1" smtClean="0">
                          <a:latin typeface="Bookman Old Style" panose="02050604050505020204" pitchFamily="18" charset="0"/>
                        </a:rPr>
                        <a:t>Пушин</a:t>
                      </a:r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 С.С.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875012"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Bookman Old Style" panose="02050604050505020204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Сводный ансамбль гитаристов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Bookman Old Style" panose="02050604050505020204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15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Bookman Old Style" panose="02050604050505020204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10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Лаврентьев А.А.</a:t>
                      </a:r>
                    </a:p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Беляев В.Н.</a:t>
                      </a:r>
                    </a:p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Петрухина</a:t>
                      </a:r>
                      <a:r>
                        <a:rPr lang="ru-RU" b="1" baseline="0" dirty="0" smtClean="0">
                          <a:latin typeface="Bookman Old Style" panose="02050604050505020204" pitchFamily="18" charset="0"/>
                        </a:rPr>
                        <a:t> И.А.</a:t>
                      </a:r>
                    </a:p>
                    <a:p>
                      <a:pPr algn="ctr"/>
                      <a:r>
                        <a:rPr lang="ru-RU" b="1" baseline="0" dirty="0" err="1" smtClean="0">
                          <a:latin typeface="Bookman Old Style" panose="02050604050505020204" pitchFamily="18" charset="0"/>
                        </a:rPr>
                        <a:t>Шайхутдинова</a:t>
                      </a:r>
                      <a:r>
                        <a:rPr lang="ru-RU" b="1" baseline="0" dirty="0" smtClean="0">
                          <a:latin typeface="Bookman Old Style" panose="02050604050505020204" pitchFamily="18" charset="0"/>
                        </a:rPr>
                        <a:t> Г.Р.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491356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ИТОГО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65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47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8900" y="-7080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41" name="Picture 3" descr="макет эмблем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9" t="4686" r="47000" b="67506"/>
          <a:stretch>
            <a:fillRect/>
          </a:stretch>
        </p:blipFill>
        <p:spPr bwMode="auto">
          <a:xfrm>
            <a:off x="0" y="0"/>
            <a:ext cx="1628775" cy="163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103494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ДЕТСКАЯ МУЗЫКАЛЬНАЯ ШКОЛА № 1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им. </a:t>
            </a:r>
            <a:r>
              <a:rPr kumimoji="0" lang="ru-RU" altLang="ru-RU" sz="1200" b="1" i="1" u="none" strike="noStrike" cap="none" normalizeH="0" baseline="0" dirty="0" err="1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П.И.Чайковского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914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37" y="1022603"/>
            <a:ext cx="7886700" cy="1143666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Bookman Old Style" panose="02050604050505020204" pitchFamily="18" charset="0"/>
              </a:rPr>
              <a:t>КАЧЕСТВО УЧАСТИЯ ВОСПИТАННИКОВ ШКОЛЫ В КОНКУРСАХ И ФЕСТИВАЛЯХ</a:t>
            </a:r>
            <a:br>
              <a:rPr lang="ru-RU" sz="1800" b="1" dirty="0" smtClean="0">
                <a:latin typeface="Bookman Old Style" panose="02050604050505020204" pitchFamily="18" charset="0"/>
              </a:rPr>
            </a:br>
            <a:r>
              <a:rPr lang="ru-RU" sz="1800" b="1" dirty="0" smtClean="0">
                <a:latin typeface="Bookman Old Style" panose="02050604050505020204" pitchFamily="18" charset="0"/>
              </a:rPr>
              <a:t>за 2020 год</a:t>
            </a:r>
            <a:endParaRPr lang="ru-RU" sz="1800" b="1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4105765"/>
              </p:ext>
            </p:extLst>
          </p:nvPr>
        </p:nvGraphicFramePr>
        <p:xfrm>
          <a:off x="500740" y="2026306"/>
          <a:ext cx="8201897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057"/>
                <a:gridCol w="1623210"/>
                <a:gridCol w="1623210"/>
                <a:gridCol w="1623210"/>
                <a:gridCol w="162321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Уровень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Кол-во конкурсов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Кол-во</a:t>
                      </a:r>
                      <a:r>
                        <a:rPr lang="ru-RU" baseline="0" dirty="0" smtClean="0"/>
                        <a:t> участников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Дипломанты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Лауреаты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Bookman Old Style" panose="02050604050505020204" pitchFamily="18" charset="0"/>
                        </a:rPr>
                        <a:t>Международный</a:t>
                      </a:r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Bookman Old Style" panose="02050604050505020204" pitchFamily="18" charset="0"/>
                        </a:rPr>
                        <a:t>7</a:t>
                      </a:r>
                      <a:r>
                        <a:rPr lang="en-US" sz="1200" b="1" dirty="0" smtClean="0">
                          <a:latin typeface="Bookman Old Style" panose="02050604050505020204" pitchFamily="18" charset="0"/>
                        </a:rPr>
                        <a:t>2</a:t>
                      </a:r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581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213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Bookman Old Style" panose="02050604050505020204" pitchFamily="18" charset="0"/>
                        </a:rPr>
                        <a:t>Всероссийский</a:t>
                      </a:r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Bookman Old Style" panose="02050604050505020204" pitchFamily="18" charset="0"/>
                        </a:rPr>
                        <a:t>26</a:t>
                      </a:r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163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88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Bookman Old Style" panose="02050604050505020204" pitchFamily="18" charset="0"/>
                        </a:rPr>
                        <a:t>ИТОГО</a:t>
                      </a:r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Bookman Old Style" panose="02050604050505020204" pitchFamily="18" charset="0"/>
                        </a:rPr>
                        <a:t>98</a:t>
                      </a:r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744</a:t>
                      </a:r>
                      <a:endParaRPr lang="ru-RU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301</a:t>
                      </a:r>
                      <a:endParaRPr lang="ru-RU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Bookman Old Style" panose="02050604050505020204" pitchFamily="18" charset="0"/>
                        </a:rPr>
                        <a:t>Республиканский</a:t>
                      </a:r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Bookman Old Style" panose="02050604050505020204" pitchFamily="18" charset="0"/>
                        </a:rPr>
                        <a:t>9</a:t>
                      </a:r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74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2</a:t>
                      </a:r>
                      <a:r>
                        <a:rPr lang="en-US" b="1" dirty="0" smtClean="0"/>
                        <a:t>0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Bookman Old Style" panose="02050604050505020204" pitchFamily="18" charset="0"/>
                        </a:rPr>
                        <a:t>Городской</a:t>
                      </a:r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Bookman Old Style" panose="02050604050505020204" pitchFamily="18" charset="0"/>
                        </a:rPr>
                        <a:t>1</a:t>
                      </a:r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Bookman Old Style" panose="02050604050505020204" pitchFamily="18" charset="0"/>
                        </a:rPr>
                        <a:t>ВСЕГО</a:t>
                      </a:r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Bookman Old Style" panose="02050604050505020204" pitchFamily="18" charset="0"/>
                        </a:rPr>
                        <a:t>108</a:t>
                      </a:r>
                      <a:endParaRPr lang="ru-RU" sz="1200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819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14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322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 descr="макет эмблем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9" t="4686" r="47000" b="67506"/>
          <a:stretch>
            <a:fillRect/>
          </a:stretch>
        </p:blipFill>
        <p:spPr bwMode="auto">
          <a:xfrm>
            <a:off x="0" y="-135374"/>
            <a:ext cx="1397000" cy="140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06347" y="760325"/>
            <a:ext cx="23206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 i="1" dirty="0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Детская музыкальная школа № 1</a:t>
            </a:r>
            <a:endParaRPr lang="ru-RU" altLang="ru-RU" sz="11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 i="1" dirty="0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им. </a:t>
            </a:r>
            <a:r>
              <a:rPr lang="ru-RU" altLang="ru-RU" sz="1100" b="1" i="1" dirty="0" err="1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П.И.Чайковского</a:t>
            </a:r>
            <a:endParaRPr lang="ru-RU" altLang="ru-RU" sz="1100" dirty="0">
              <a:latin typeface="Arial" panose="020B0604020202020204" pitchFamily="34" charset="0"/>
            </a:endParaRP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548399707"/>
              </p:ext>
            </p:extLst>
          </p:nvPr>
        </p:nvGraphicFramePr>
        <p:xfrm>
          <a:off x="2074843" y="4216228"/>
          <a:ext cx="5141205" cy="2641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86056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41045" t="16243" r="17537" b="11416"/>
          <a:stretch/>
        </p:blipFill>
        <p:spPr>
          <a:xfrm>
            <a:off x="2227013" y="4024369"/>
            <a:ext cx="1299958" cy="181642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33131" y="323273"/>
            <a:ext cx="5094514" cy="62253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400" b="1" dirty="0" smtClean="0">
                <a:latin typeface="Bookman Old Style" panose="02050604050505020204" pitchFamily="18" charset="0"/>
              </a:rPr>
              <a:t>Из наиболее значимых конкурсов за 2020 год необходимо отметить:</a:t>
            </a:r>
          </a:p>
          <a:p>
            <a:r>
              <a:rPr lang="ru-RU" sz="1200" b="1" dirty="0" err="1" smtClean="0">
                <a:latin typeface="Bookman Old Style" panose="02050604050505020204" pitchFamily="18" charset="0"/>
              </a:rPr>
              <a:t>Ощероссийский</a:t>
            </a:r>
            <a:r>
              <a:rPr lang="ru-RU" sz="1200" b="1" dirty="0" smtClean="0">
                <a:latin typeface="Bookman Old Style" panose="02050604050505020204" pitchFamily="18" charset="0"/>
              </a:rPr>
              <a:t> конкурс </a:t>
            </a:r>
            <a:r>
              <a:rPr lang="ru-RU" sz="1200" b="1" u="sng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«Молодые дарования России» </a:t>
            </a:r>
            <a:r>
              <a:rPr lang="ru-RU" sz="1200" b="1" dirty="0" smtClean="0">
                <a:latin typeface="Bookman Old Style" panose="02050604050505020204" pitchFamily="18" charset="0"/>
              </a:rPr>
              <a:t>- </a:t>
            </a:r>
            <a:r>
              <a:rPr lang="ru-RU" sz="1200" b="1" dirty="0" err="1" smtClean="0">
                <a:latin typeface="Bookman Old Style" panose="02050604050505020204" pitchFamily="18" charset="0"/>
              </a:rPr>
              <a:t>Акияков</a:t>
            </a:r>
            <a:r>
              <a:rPr lang="ru-RU" sz="1200" b="1" dirty="0" smtClean="0">
                <a:latin typeface="Bookman Old Style" panose="02050604050505020204" pitchFamily="18" charset="0"/>
              </a:rPr>
              <a:t> Рустем – лауреат 3 степени;</a:t>
            </a:r>
          </a:p>
          <a:p>
            <a:r>
              <a:rPr lang="ru-RU" sz="1200" b="1" dirty="0" err="1" smtClean="0">
                <a:latin typeface="Bookman Old Style" panose="02050604050505020204" pitchFamily="18" charset="0"/>
              </a:rPr>
              <a:t>Акияков</a:t>
            </a:r>
            <a:r>
              <a:rPr lang="ru-RU" sz="1200" b="1" dirty="0" smtClean="0">
                <a:latin typeface="Bookman Old Style" panose="02050604050505020204" pitchFamily="18" charset="0"/>
              </a:rPr>
              <a:t> Рустем - стипендиат МК РТ;</a:t>
            </a:r>
          </a:p>
          <a:p>
            <a:r>
              <a:rPr lang="ru-RU" sz="1200" b="1" dirty="0" smtClean="0">
                <a:latin typeface="Bookman Old Style" panose="02050604050505020204" pitchFamily="18" charset="0"/>
              </a:rPr>
              <a:t>Международная олимпиада по сольфеджио «</a:t>
            </a:r>
            <a:r>
              <a:rPr lang="en-US" sz="1200" b="1" dirty="0" smtClean="0">
                <a:latin typeface="Bookman Old Style" panose="02050604050505020204" pitchFamily="18" charset="0"/>
              </a:rPr>
              <a:t>Vivo solfeggio</a:t>
            </a:r>
            <a:r>
              <a:rPr lang="ru-RU" sz="1200" b="1" dirty="0" smtClean="0">
                <a:latin typeface="Bookman Old Style" panose="02050604050505020204" pitchFamily="18" charset="0"/>
              </a:rPr>
              <a:t>»</a:t>
            </a:r>
            <a:r>
              <a:rPr lang="en-US" sz="1200" b="1" dirty="0" smtClean="0">
                <a:latin typeface="Bookman Old Style" panose="02050604050505020204" pitchFamily="18" charset="0"/>
              </a:rPr>
              <a:t> -</a:t>
            </a:r>
            <a:r>
              <a:rPr lang="ru-RU" sz="1200" b="1" dirty="0" smtClean="0">
                <a:latin typeface="Bookman Old Style" panose="02050604050505020204" pitchFamily="18" charset="0"/>
              </a:rPr>
              <a:t> Павлова Светлана – </a:t>
            </a:r>
            <a:r>
              <a:rPr lang="en-US" sz="1200" b="1" dirty="0" smtClean="0">
                <a:latin typeface="Bookman Old Style" panose="02050604050505020204" pitchFamily="18" charset="0"/>
              </a:rPr>
              <a:t>I </a:t>
            </a:r>
            <a:r>
              <a:rPr lang="ru-RU" sz="1200" b="1" dirty="0" smtClean="0">
                <a:latin typeface="Bookman Old Style" panose="02050604050505020204" pitchFamily="18" charset="0"/>
              </a:rPr>
              <a:t>место</a:t>
            </a:r>
            <a:r>
              <a:rPr lang="ru-RU" sz="1200" b="1" i="1" dirty="0" smtClean="0">
                <a:latin typeface="Bookman Old Style" panose="02050604050505020204" pitchFamily="18" charset="0"/>
              </a:rPr>
              <a:t>;</a:t>
            </a:r>
          </a:p>
          <a:p>
            <a:r>
              <a:rPr lang="ru-RU" sz="1200" b="1" dirty="0" smtClean="0">
                <a:latin typeface="Bookman Old Style" panose="02050604050505020204" pitchFamily="18" charset="0"/>
              </a:rPr>
              <a:t>Международный конкурс пианистов «Моцарт </a:t>
            </a:r>
            <a:r>
              <a:rPr lang="en-US" sz="1200" b="1" dirty="0" smtClean="0">
                <a:latin typeface="Bookman Old Style" panose="02050604050505020204" pitchFamily="18" charset="0"/>
              </a:rPr>
              <a:t>XXI </a:t>
            </a:r>
            <a:r>
              <a:rPr lang="ru-RU" sz="1200" b="1" dirty="0" smtClean="0">
                <a:latin typeface="Bookman Old Style" panose="02050604050505020204" pitchFamily="18" charset="0"/>
              </a:rPr>
              <a:t>века» - гран-при + 9 призовых мест;</a:t>
            </a:r>
          </a:p>
          <a:p>
            <a:r>
              <a:rPr lang="ru-RU" sz="1200" b="1" dirty="0" smtClean="0">
                <a:latin typeface="Bookman Old Style" panose="02050604050505020204" pitchFamily="18" charset="0"/>
              </a:rPr>
              <a:t>Международный конкурс исполнителей на струнно-смычковых инструментах «Паганини </a:t>
            </a:r>
            <a:r>
              <a:rPr lang="en-US" sz="1200" b="1" dirty="0">
                <a:latin typeface="Bookman Old Style" panose="02050604050505020204" pitchFamily="18" charset="0"/>
              </a:rPr>
              <a:t>XXI </a:t>
            </a:r>
            <a:r>
              <a:rPr lang="ru-RU" sz="1200" b="1" dirty="0" smtClean="0">
                <a:latin typeface="Bookman Old Style" panose="02050604050505020204" pitchFamily="18" charset="0"/>
              </a:rPr>
              <a:t>века» – 4 лауреата, в том числе ансамбль скрипачей;</a:t>
            </a:r>
          </a:p>
          <a:p>
            <a:r>
              <a:rPr lang="ru-RU" sz="1200" b="1" dirty="0" smtClean="0">
                <a:latin typeface="Bookman Old Style" panose="02050604050505020204" pitchFamily="18" charset="0"/>
              </a:rPr>
              <a:t>Международный конкурс исполнителей на народных инструментах «</a:t>
            </a:r>
            <a:r>
              <a:rPr lang="en-US" sz="1200" b="1" dirty="0" err="1" smtClean="0">
                <a:latin typeface="Bookman Old Style" panose="02050604050505020204" pitchFamily="18" charset="0"/>
              </a:rPr>
              <a:t>Sforzando</a:t>
            </a:r>
            <a:r>
              <a:rPr lang="ru-RU" sz="1200" b="1" dirty="0" smtClean="0">
                <a:latin typeface="Bookman Old Style" panose="02050604050505020204" pitchFamily="18" charset="0"/>
              </a:rPr>
              <a:t>» – </a:t>
            </a:r>
            <a:r>
              <a:rPr lang="en-US" sz="1200" b="1" dirty="0" smtClean="0">
                <a:latin typeface="Bookman Old Style" panose="02050604050505020204" pitchFamily="18" charset="0"/>
              </a:rPr>
              <a:t>16 </a:t>
            </a:r>
            <a:r>
              <a:rPr lang="ru-RU" sz="1200" b="1" dirty="0" smtClean="0">
                <a:latin typeface="Bookman Old Style" panose="02050604050505020204" pitchFamily="18" charset="0"/>
              </a:rPr>
              <a:t>лауреатских мест;</a:t>
            </a:r>
          </a:p>
          <a:p>
            <a:r>
              <a:rPr lang="ru-RU" sz="1200" b="1" dirty="0" smtClean="0">
                <a:latin typeface="Bookman Old Style" panose="02050604050505020204" pitchFamily="18" charset="0"/>
              </a:rPr>
              <a:t>Республиканский конкурс юных исполнителей на гитаре в рамках творческого проекта «100//ЛИЦА» - 6 </a:t>
            </a:r>
            <a:r>
              <a:rPr lang="ru-RU" sz="1200" b="1" dirty="0" smtClean="0">
                <a:latin typeface="Bookman Old Style" panose="02050604050505020204" pitchFamily="18" charset="0"/>
              </a:rPr>
              <a:t>лауреатов </a:t>
            </a:r>
            <a:r>
              <a:rPr lang="ru-RU" sz="1200" b="1" dirty="0" smtClean="0">
                <a:latin typeface="Bookman Old Style" panose="02050604050505020204" pitchFamily="18" charset="0"/>
              </a:rPr>
              <a:t>и 5 дипломантов</a:t>
            </a:r>
            <a:r>
              <a:rPr lang="ru-RU" sz="1200" b="1" dirty="0" smtClean="0">
                <a:latin typeface="Bookman Old Style" panose="02050604050505020204" pitchFamily="18" charset="0"/>
              </a:rPr>
              <a:t>;</a:t>
            </a:r>
          </a:p>
          <a:p>
            <a:r>
              <a:rPr lang="ru-RU" sz="1200" b="1" dirty="0" smtClean="0">
                <a:latin typeface="Bookman Old Style" panose="02050604050505020204" pitchFamily="18" charset="0"/>
              </a:rPr>
              <a:t>Республиканский конкурс скрипачей и виолончелистов «</a:t>
            </a:r>
            <a:r>
              <a:rPr lang="en-US" sz="1200" b="1" dirty="0" smtClean="0">
                <a:latin typeface="Bookman Old Style" panose="02050604050505020204" pitchFamily="18" charset="0"/>
              </a:rPr>
              <a:t>Molto</a:t>
            </a:r>
            <a:r>
              <a:rPr lang="ru-RU" sz="1200" b="1" dirty="0" smtClean="0">
                <a:latin typeface="Bookman Old Style" panose="02050604050505020204" pitchFamily="18" charset="0"/>
              </a:rPr>
              <a:t>»</a:t>
            </a:r>
            <a:r>
              <a:rPr lang="en-US" sz="1200" b="1" dirty="0" smtClean="0">
                <a:latin typeface="Bookman Old Style" panose="02050604050505020204" pitchFamily="18" charset="0"/>
              </a:rPr>
              <a:t> </a:t>
            </a:r>
            <a:r>
              <a:rPr lang="ru-RU" sz="1200" b="1" dirty="0">
                <a:latin typeface="Bookman Old Style" panose="02050604050505020204" pitchFamily="18" charset="0"/>
              </a:rPr>
              <a:t>в рамках творческого проекта «100//ЛИЦА» - </a:t>
            </a:r>
            <a:r>
              <a:rPr lang="en-US" sz="1200" b="1" dirty="0" smtClean="0">
                <a:latin typeface="Bookman Old Style" panose="02050604050505020204" pitchFamily="18" charset="0"/>
              </a:rPr>
              <a:t>2</a:t>
            </a:r>
            <a:r>
              <a:rPr lang="ru-RU" sz="1200" b="1" dirty="0" smtClean="0">
                <a:latin typeface="Bookman Old Style" panose="02050604050505020204" pitchFamily="18" charset="0"/>
              </a:rPr>
              <a:t> лауреат</a:t>
            </a:r>
            <a:r>
              <a:rPr lang="en-US" sz="1200" b="1" dirty="0" smtClean="0">
                <a:latin typeface="Bookman Old Style" panose="02050604050505020204" pitchFamily="18" charset="0"/>
              </a:rPr>
              <a:t>a</a:t>
            </a:r>
            <a:r>
              <a:rPr lang="ru-RU" sz="1200" b="1" dirty="0" smtClean="0">
                <a:latin typeface="Bookman Old Style" panose="02050604050505020204" pitchFamily="18" charset="0"/>
              </a:rPr>
              <a:t> </a:t>
            </a:r>
            <a:r>
              <a:rPr lang="ru-RU" sz="1200" b="1" dirty="0">
                <a:latin typeface="Bookman Old Style" panose="02050604050505020204" pitchFamily="18" charset="0"/>
              </a:rPr>
              <a:t>и </a:t>
            </a:r>
            <a:r>
              <a:rPr lang="en-US" sz="1200" b="1" dirty="0" smtClean="0">
                <a:latin typeface="Bookman Old Style" panose="02050604050505020204" pitchFamily="18" charset="0"/>
              </a:rPr>
              <a:t>1</a:t>
            </a:r>
            <a:r>
              <a:rPr lang="ru-RU" sz="1200" b="1" dirty="0" smtClean="0">
                <a:latin typeface="Bookman Old Style" panose="02050604050505020204" pitchFamily="18" charset="0"/>
              </a:rPr>
              <a:t> дипломант;</a:t>
            </a:r>
            <a:endParaRPr lang="ru-RU" sz="1200" b="1" dirty="0" smtClean="0">
              <a:latin typeface="Bookman Old Style" panose="02050604050505020204" pitchFamily="18" charset="0"/>
            </a:endParaRPr>
          </a:p>
          <a:p>
            <a:r>
              <a:rPr lang="ru-RU" sz="1200" b="1" dirty="0" smtClean="0">
                <a:latin typeface="Bookman Old Style" panose="02050604050505020204" pitchFamily="18" charset="0"/>
              </a:rPr>
              <a:t>Международный конкурс татарской культуры, музыки и искусства им. </a:t>
            </a:r>
            <a:r>
              <a:rPr lang="ru-RU" sz="1200" b="1" dirty="0" err="1" smtClean="0">
                <a:latin typeface="Bookman Old Style" panose="02050604050505020204" pitchFamily="18" charset="0"/>
              </a:rPr>
              <a:t>Н.Жиганова</a:t>
            </a:r>
            <a:r>
              <a:rPr lang="ru-RU" sz="1200" b="1" dirty="0" smtClean="0">
                <a:latin typeface="Bookman Old Style" panose="02050604050505020204" pitchFamily="18" charset="0"/>
              </a:rPr>
              <a:t> «Наследие Татарстана – </a:t>
            </a:r>
            <a:r>
              <a:rPr lang="ru-RU" sz="1200" b="1" dirty="0" err="1" smtClean="0">
                <a:latin typeface="Bookman Old Style" panose="02050604050505020204" pitchFamily="18" charset="0"/>
              </a:rPr>
              <a:t>Груйич</a:t>
            </a:r>
            <a:r>
              <a:rPr lang="ru-RU" sz="1200" b="1" dirty="0" smtClean="0">
                <a:latin typeface="Bookman Old Style" panose="02050604050505020204" pitchFamily="18" charset="0"/>
              </a:rPr>
              <a:t> Катерина- </a:t>
            </a:r>
            <a:r>
              <a:rPr lang="en-US" sz="1200" b="1" dirty="0" smtClean="0">
                <a:latin typeface="Bookman Old Style" panose="02050604050505020204" pitchFamily="18" charset="0"/>
              </a:rPr>
              <a:t>I </a:t>
            </a:r>
            <a:r>
              <a:rPr lang="ru-RU" sz="1200" b="1" dirty="0" smtClean="0">
                <a:latin typeface="Bookman Old Style" panose="02050604050505020204" pitchFamily="18" charset="0"/>
              </a:rPr>
              <a:t>место</a:t>
            </a:r>
            <a:r>
              <a:rPr lang="ru-RU" sz="1200" b="1" i="1" dirty="0" smtClean="0">
                <a:latin typeface="Bookman Old Style" panose="02050604050505020204" pitchFamily="18" charset="0"/>
              </a:rPr>
              <a:t>;</a:t>
            </a:r>
          </a:p>
          <a:p>
            <a:r>
              <a:rPr lang="ru-RU" sz="1200" b="1" dirty="0" smtClean="0">
                <a:latin typeface="Bookman Old Style" panose="02050604050505020204" pitchFamily="18" charset="0"/>
              </a:rPr>
              <a:t>Международный конкурс «</a:t>
            </a:r>
            <a:r>
              <a:rPr lang="en-US" sz="1200" b="1" dirty="0" smtClean="0">
                <a:latin typeface="Bookman Old Style" panose="02050604050505020204" pitchFamily="18" charset="0"/>
              </a:rPr>
              <a:t>Kazan</a:t>
            </a:r>
            <a:r>
              <a:rPr lang="ru-RU" sz="1200" b="1" dirty="0" smtClean="0">
                <a:latin typeface="Bookman Old Style" panose="02050604050505020204" pitchFamily="18" charset="0"/>
              </a:rPr>
              <a:t> </a:t>
            </a:r>
            <a:r>
              <a:rPr lang="en-US" sz="1200" b="1" dirty="0" smtClean="0">
                <a:latin typeface="Bookman Old Style" panose="02050604050505020204" pitchFamily="18" charset="0"/>
              </a:rPr>
              <a:t>Music-</a:t>
            </a:r>
            <a:r>
              <a:rPr lang="ru-RU" sz="1200" b="1" dirty="0" err="1" smtClean="0">
                <a:latin typeface="Bookman Old Style" panose="02050604050505020204" pitchFamily="18" charset="0"/>
              </a:rPr>
              <a:t>Йорт</a:t>
            </a:r>
            <a:r>
              <a:rPr lang="ru-RU" sz="1200" b="1" dirty="0" smtClean="0">
                <a:latin typeface="Bookman Old Style" panose="02050604050505020204" pitchFamily="18" charset="0"/>
              </a:rPr>
              <a:t>»</a:t>
            </a:r>
            <a:r>
              <a:rPr lang="en-US" sz="1200" b="1" dirty="0" smtClean="0">
                <a:latin typeface="Bookman Old Style" panose="02050604050505020204" pitchFamily="18" charset="0"/>
              </a:rPr>
              <a:t> - </a:t>
            </a:r>
            <a:r>
              <a:rPr lang="ru-RU" sz="1200" b="1" dirty="0" smtClean="0">
                <a:latin typeface="Bookman Old Style" panose="02050604050505020204" pitchFamily="18" charset="0"/>
              </a:rPr>
              <a:t>7</a:t>
            </a:r>
            <a:r>
              <a:rPr lang="en-US" sz="1200" b="1" dirty="0" smtClean="0">
                <a:latin typeface="Bookman Old Style" panose="02050604050505020204" pitchFamily="18" charset="0"/>
              </a:rPr>
              <a:t> </a:t>
            </a:r>
            <a:r>
              <a:rPr lang="ru-RU" sz="1200" b="1" dirty="0" smtClean="0">
                <a:latin typeface="Bookman Old Style" panose="02050604050505020204" pitchFamily="18" charset="0"/>
              </a:rPr>
              <a:t>лауреатов, в том числе сводный детский хор «</a:t>
            </a:r>
            <a:r>
              <a:rPr lang="en-US" sz="1200" b="1" dirty="0" smtClean="0">
                <a:latin typeface="Bookman Old Style" panose="02050604050505020204" pitchFamily="18" charset="0"/>
              </a:rPr>
              <a:t>Anima</a:t>
            </a:r>
            <a:r>
              <a:rPr lang="ru-RU" sz="1200" b="1" dirty="0" smtClean="0">
                <a:latin typeface="Bookman Old Style" panose="02050604050505020204" pitchFamily="18" charset="0"/>
              </a:rPr>
              <a:t>»;</a:t>
            </a:r>
          </a:p>
          <a:p>
            <a:r>
              <a:rPr lang="en-US" sz="1200" b="1" dirty="0" smtClean="0">
                <a:latin typeface="Bookman Old Style" panose="02050604050505020204" pitchFamily="18" charset="0"/>
              </a:rPr>
              <a:t>XVIII </a:t>
            </a:r>
            <a:r>
              <a:rPr lang="ru-RU" sz="1200" b="1" dirty="0" smtClean="0">
                <a:latin typeface="Bookman Old Style" panose="02050604050505020204" pitchFamily="18" charset="0"/>
              </a:rPr>
              <a:t>Международный музыкальный конкурс </a:t>
            </a:r>
            <a:r>
              <a:rPr lang="ru-RU" sz="1200" b="1" u="sng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«Звучит Москва»</a:t>
            </a:r>
            <a:r>
              <a:rPr lang="ru-RU" sz="1200" b="1" dirty="0" smtClean="0">
                <a:latin typeface="Bookman Old Style" panose="02050604050505020204" pitchFamily="18" charset="0"/>
              </a:rPr>
              <a:t> </a:t>
            </a:r>
            <a:r>
              <a:rPr lang="ru-RU" sz="1200" b="1" dirty="0">
                <a:latin typeface="Bookman Old Style" panose="02050604050505020204" pitchFamily="18" charset="0"/>
              </a:rPr>
              <a:t>- детский хор «</a:t>
            </a:r>
            <a:r>
              <a:rPr lang="en-US" sz="1200" b="1" dirty="0" smtClean="0">
                <a:latin typeface="Bookman Old Style" panose="02050604050505020204" pitchFamily="18" charset="0"/>
              </a:rPr>
              <a:t>Anima</a:t>
            </a:r>
            <a:r>
              <a:rPr lang="ru-RU" sz="1200" b="1" dirty="0" smtClean="0">
                <a:latin typeface="Bookman Old Style" panose="02050604050505020204" pitchFamily="18" charset="0"/>
              </a:rPr>
              <a:t> - </a:t>
            </a:r>
            <a:r>
              <a:rPr lang="en-US" sz="1200" b="1" dirty="0">
                <a:latin typeface="Bookman Old Style" panose="02050604050505020204" pitchFamily="18" charset="0"/>
              </a:rPr>
              <a:t>I </a:t>
            </a:r>
            <a:r>
              <a:rPr lang="ru-RU" sz="1200" b="1" dirty="0" smtClean="0">
                <a:latin typeface="Bookman Old Style" panose="02050604050505020204" pitchFamily="18" charset="0"/>
              </a:rPr>
              <a:t>место;</a:t>
            </a:r>
          </a:p>
          <a:p>
            <a:r>
              <a:rPr lang="en-US" sz="1200" b="1" dirty="0" smtClean="0">
                <a:latin typeface="Bookman Old Style" panose="02050604050505020204" pitchFamily="18" charset="0"/>
              </a:rPr>
              <a:t>V </a:t>
            </a:r>
            <a:r>
              <a:rPr lang="ru-RU" sz="1200" b="1" dirty="0" smtClean="0">
                <a:latin typeface="Bookman Old Style" panose="02050604050505020204" pitchFamily="18" charset="0"/>
              </a:rPr>
              <a:t>Международный фестиваль-конкурс народного песенного творчества «Казан </a:t>
            </a:r>
            <a:r>
              <a:rPr lang="tt-RU" sz="1200" b="1" dirty="0" smtClean="0">
                <a:latin typeface="Bookman Old Style" panose="02050604050505020204" pitchFamily="18" charset="0"/>
              </a:rPr>
              <a:t>сөлгесе</a:t>
            </a:r>
            <a:r>
              <a:rPr lang="ru-RU" sz="1200" b="1" dirty="0" smtClean="0">
                <a:latin typeface="Bookman Old Style" panose="02050604050505020204" pitchFamily="18" charset="0"/>
              </a:rPr>
              <a:t>» – вокальный ансамбль «</a:t>
            </a:r>
            <a:r>
              <a:rPr lang="ru-RU" sz="1200" b="1" dirty="0" err="1" smtClean="0">
                <a:latin typeface="Bookman Old Style" panose="02050604050505020204" pitchFamily="18" charset="0"/>
              </a:rPr>
              <a:t>Сююмбике</a:t>
            </a:r>
            <a:r>
              <a:rPr lang="ru-RU" sz="1200" b="1" dirty="0" smtClean="0">
                <a:latin typeface="Bookman Old Style" panose="02050604050505020204" pitchFamily="18" charset="0"/>
              </a:rPr>
              <a:t>» - </a:t>
            </a:r>
            <a:r>
              <a:rPr lang="en-US" sz="1200" b="1" dirty="0">
                <a:latin typeface="Bookman Old Style" panose="02050604050505020204" pitchFamily="18" charset="0"/>
              </a:rPr>
              <a:t>I </a:t>
            </a:r>
            <a:r>
              <a:rPr lang="ru-RU" sz="1200" b="1" dirty="0">
                <a:latin typeface="Bookman Old Style" panose="02050604050505020204" pitchFamily="18" charset="0"/>
              </a:rPr>
              <a:t>место</a:t>
            </a:r>
            <a:endParaRPr lang="en-US" sz="1200" b="1" dirty="0" smtClean="0">
              <a:latin typeface="Bookman Old Style" panose="02050604050505020204" pitchFamily="18" charset="0"/>
            </a:endParaRPr>
          </a:p>
          <a:p>
            <a:endParaRPr lang="ru-RU" sz="1600" b="1" i="1" dirty="0" smtClean="0">
              <a:latin typeface="Bookman Old Style" panose="02050604050505020204" pitchFamily="18" charset="0"/>
            </a:endParaRPr>
          </a:p>
          <a:p>
            <a:endParaRPr lang="ru-RU" sz="1600" b="1" i="1" dirty="0">
              <a:latin typeface="Bookman Old Style" panose="02050604050505020204" pitchFamily="18" charset="0"/>
            </a:endParaRPr>
          </a:p>
        </p:txBody>
      </p:sp>
      <p:pic>
        <p:nvPicPr>
          <p:cNvPr id="4" name="Picture 3" descr="макет эмблемы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9" t="4686" r="47000" b="67506"/>
          <a:stretch>
            <a:fillRect/>
          </a:stretch>
        </p:blipFill>
        <p:spPr bwMode="auto">
          <a:xfrm>
            <a:off x="12830" y="-98051"/>
            <a:ext cx="1397000" cy="140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06347" y="760325"/>
            <a:ext cx="232062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 i="1" dirty="0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Детская музыкальная школа № 1</a:t>
            </a:r>
            <a:endParaRPr lang="ru-RU" altLang="ru-RU" sz="11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b="1" i="1" dirty="0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им. </a:t>
            </a:r>
            <a:r>
              <a:rPr lang="ru-RU" altLang="ru-RU" sz="1100" b="1" i="1" dirty="0" err="1">
                <a:solidFill>
                  <a:srgbClr val="2F5597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П.И.Чайковского</a:t>
            </a:r>
            <a:endParaRPr lang="ru-RU" altLang="ru-RU" sz="1100" dirty="0"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6415" y="3628678"/>
            <a:ext cx="35365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err="1" smtClean="0">
                <a:latin typeface="Bookman Old Style" panose="02050604050505020204" pitchFamily="18" charset="0"/>
              </a:rPr>
              <a:t>Акияков</a:t>
            </a:r>
            <a:r>
              <a:rPr lang="ru-RU" sz="1100" b="1" dirty="0" smtClean="0">
                <a:latin typeface="Bookman Old Style" panose="02050604050505020204" pitchFamily="18" charset="0"/>
              </a:rPr>
              <a:t> Рустем – лауреат </a:t>
            </a:r>
            <a:r>
              <a:rPr lang="ru-RU" sz="1100" b="1" dirty="0" err="1" smtClean="0">
                <a:latin typeface="Bookman Old Style" panose="02050604050505020204" pitchFamily="18" charset="0"/>
              </a:rPr>
              <a:t>общерос-сийского</a:t>
            </a:r>
            <a:r>
              <a:rPr lang="ru-RU" sz="1100" b="1" dirty="0" smtClean="0">
                <a:latin typeface="Bookman Old Style" panose="02050604050505020204" pitchFamily="18" charset="0"/>
              </a:rPr>
              <a:t> конкурса «Молодые дарования России»</a:t>
            </a:r>
            <a:endParaRPr lang="ru-RU" sz="1100" b="1" dirty="0">
              <a:latin typeface="Bookman Old Style" panose="02050604050505020204" pitchFamily="18" charset="0"/>
            </a:endParaRPr>
          </a:p>
        </p:txBody>
      </p:sp>
      <p:pic>
        <p:nvPicPr>
          <p:cNvPr id="11" name="Рисунок 10" descr="C:\Users\Asus\Downloads\PHOTO-2020-09-28-18-46-4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886" y="4340102"/>
            <a:ext cx="1358900" cy="1922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edu.tatar.ru/upload/storage/org5611/files/%D0%90%D0%BA%D0%B8%D1%8F%D0%BA%D0%BE%D0%B2%20%D0%A0%D1%83%D1%81%D1%82%D0%B5%D0%BC%20%D0%A0%D0%B8%D0%BD%D0%B0%D1%82%D0%BE%D0%B2%D0%B8%D1%87%20-%203%20%D0%BC%D0%B5%D1%81%D1%82%D0%B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807" y="1494644"/>
            <a:ext cx="1430164" cy="2022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du.tatar.ru/upload/storage/org5611/files/%D0%9C%D0%BE%D1%86%D0%B0%D1%80%D1%82%20%D0%93%D1%80%D1%83%D0%B9%D0%B8%D1%8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73" y="4265998"/>
            <a:ext cx="1299957" cy="183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edu.tatar.ru/upload/storage/org5611/files/%D0%A1%D0%BC%D1%83%D0%B3%D0%BB%D1%8F%D0%BD%D0%BA%D0%B0_%20%D0%9A%D0%B0%D0%BD%D1%82%D0%B8%20%D0%BF%D1%83%D1%8D%D1%80%D0%B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30" y="5132308"/>
            <a:ext cx="1163498" cy="164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58" y="1494645"/>
            <a:ext cx="1352149" cy="202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88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384513"/>
            <a:ext cx="7886700" cy="481163"/>
          </a:xfrm>
        </p:spPr>
        <p:txBody>
          <a:bodyPr>
            <a:normAutofit/>
          </a:bodyPr>
          <a:lstStyle/>
          <a:p>
            <a:pPr algn="ctr"/>
            <a:r>
              <a:rPr lang="ru-RU" sz="2200" b="1" i="1" dirty="0" smtClean="0">
                <a:latin typeface="Bookman Old Style" panose="02050604050505020204" pitchFamily="18" charset="0"/>
              </a:rPr>
              <a:t>ПРИВЛЕЧЕНИЕ ВНЕБЮДЖЕТНЫХ СРЕДСТВ</a:t>
            </a:r>
            <a:endParaRPr lang="ru-RU" sz="2200" b="1" i="1" dirty="0"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019295"/>
            <a:ext cx="7886700" cy="2971055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09394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69" name="Picture 3" descr="макет эмблемы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09" t="4686" r="47000" b="67506"/>
          <a:stretch>
            <a:fillRect/>
          </a:stretch>
        </p:blipFill>
        <p:spPr bwMode="auto">
          <a:xfrm>
            <a:off x="0" y="-83983"/>
            <a:ext cx="1628775" cy="163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98127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ДЕТСКАЯ МУЗЫКАЛЬНАЯ ШКОЛА № 1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1" u="none" strike="noStrike" cap="none" normalizeH="0" baseline="0" dirty="0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им. </a:t>
            </a:r>
            <a:r>
              <a:rPr kumimoji="0" lang="ru-RU" altLang="ru-RU" sz="1200" b="1" i="1" u="none" strike="noStrike" cap="none" normalizeH="0" baseline="0" dirty="0" err="1" smtClean="0">
                <a:ln>
                  <a:noFill/>
                </a:ln>
                <a:solidFill>
                  <a:srgbClr val="1F4E79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П.И.Чайковского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567130"/>
              </p:ext>
            </p:extLst>
          </p:nvPr>
        </p:nvGraphicFramePr>
        <p:xfrm>
          <a:off x="628650" y="1998732"/>
          <a:ext cx="78867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/>
                <a:gridCol w="2628900"/>
                <a:gridCol w="26289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Период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Добровольные</a:t>
                      </a:r>
                      <a:r>
                        <a:rPr lang="ru-RU" baseline="0" dirty="0" smtClean="0"/>
                        <a:t> пожертвования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Платные услуги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2018 год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237 130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854 320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2019 год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243 650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896 970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2020 год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121 040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Bookman Old Style" panose="02050604050505020204" pitchFamily="18" charset="0"/>
                        </a:rPr>
                        <a:t>665 500</a:t>
                      </a:r>
                      <a:endParaRPr lang="ru-RU" b="1" dirty="0">
                        <a:latin typeface="Bookman Old Style" panose="020506040505050202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121375259"/>
              </p:ext>
            </p:extLst>
          </p:nvPr>
        </p:nvGraphicFramePr>
        <p:xfrm>
          <a:off x="2158482" y="3786499"/>
          <a:ext cx="5705475" cy="3071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8361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473" y="1742815"/>
            <a:ext cx="3800131" cy="1000385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latin typeface="Bookman Old Style" panose="02050604050505020204" pitchFamily="18" charset="0"/>
              </a:rPr>
              <a:t>ПЛАТНЫЕ УСЛУГИ</a:t>
            </a:r>
            <a:br>
              <a:rPr lang="ru-RU" sz="2400" b="1" i="1" dirty="0" smtClean="0">
                <a:latin typeface="Bookman Old Style" panose="02050604050505020204" pitchFamily="18" charset="0"/>
              </a:rPr>
            </a:br>
            <a:r>
              <a:rPr lang="ru-RU" sz="1600" b="1" i="1" u="sng" dirty="0" smtClean="0">
                <a:latin typeface="Bookman Old Style" panose="02050604050505020204" pitchFamily="18" charset="0"/>
              </a:rPr>
              <a:t>ПОДГОТОВИТЕЛЬНАЯ ГРУППА</a:t>
            </a:r>
            <a:endParaRPr lang="ru-RU" sz="1600" b="1" i="1" u="sng" dirty="0">
              <a:latin typeface="Bookman Old Style" panose="020506040505050202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79321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819" y="3504285"/>
            <a:ext cx="4346043" cy="28973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7" t="21795" r="5303"/>
          <a:stretch/>
        </p:blipFill>
        <p:spPr>
          <a:xfrm>
            <a:off x="4572000" y="671920"/>
            <a:ext cx="4365862" cy="25749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3" name="Группа 2"/>
          <p:cNvGrpSpPr/>
          <p:nvPr/>
        </p:nvGrpSpPr>
        <p:grpSpPr>
          <a:xfrm>
            <a:off x="-88900" y="-85189"/>
            <a:ext cx="4867038" cy="1635125"/>
            <a:chOff x="-88900" y="-85189"/>
            <a:chExt cx="4867038" cy="1635125"/>
          </a:xfrm>
        </p:grpSpPr>
        <p:pic>
          <p:nvPicPr>
            <p:cNvPr id="4097" name="Picture 3" descr="макет эмблемы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109" t="4686" r="47000" b="67506"/>
            <a:stretch>
              <a:fillRect/>
            </a:stretch>
          </p:blipFill>
          <p:spPr bwMode="auto">
            <a:xfrm>
              <a:off x="-88900" y="-85189"/>
              <a:ext cx="1628775" cy="16351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-88900" y="929372"/>
              <a:ext cx="486703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1F4E79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               </a:t>
              </a: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00487E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ДЕТСКАЯ МУЗЫКАЛЬНАЯ ШКОЛА № 1</a:t>
              </a:r>
              <a:endParaRPr kumimoji="0" lang="ru-RU" altLang="ru-RU" sz="900" b="0" i="0" u="none" strike="noStrike" cap="none" normalizeH="0" baseline="0" dirty="0" smtClean="0">
                <a:ln>
                  <a:noFill/>
                </a:ln>
                <a:solidFill>
                  <a:srgbClr val="00487E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1" u="none" strike="noStrike" cap="none" normalizeH="0" baseline="0" dirty="0" smtClean="0">
                  <a:ln>
                    <a:noFill/>
                  </a:ln>
                  <a:solidFill>
                    <a:srgbClr val="00487E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                           им. </a:t>
              </a:r>
              <a:r>
                <a:rPr kumimoji="0" lang="ru-RU" altLang="ru-RU" sz="1200" b="1" i="1" u="none" strike="noStrike" cap="none" normalizeH="0" baseline="0" dirty="0" err="1" smtClean="0">
                  <a:ln>
                    <a:noFill/>
                  </a:ln>
                  <a:solidFill>
                    <a:srgbClr val="00487E"/>
                  </a:solidFill>
                  <a:effectLst/>
                  <a:latin typeface="Bookman Old Style" panose="020506040505050202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П.И.Чайковского</a:t>
              </a:r>
              <a:endPara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487E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19145" y="2656423"/>
            <a:ext cx="411289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Bookman Old Style" panose="02050604050505020204" pitchFamily="18" charset="0"/>
              </a:rPr>
              <a:t>Ежегодно в школе обучаются на </a:t>
            </a:r>
            <a:r>
              <a:rPr lang="ru-RU" sz="1600" b="1" dirty="0" err="1" smtClean="0">
                <a:latin typeface="Bookman Old Style" panose="02050604050505020204" pitchFamily="18" charset="0"/>
              </a:rPr>
              <a:t>внебюджной</a:t>
            </a:r>
            <a:r>
              <a:rPr lang="ru-RU" sz="1600" b="1" dirty="0" smtClean="0">
                <a:latin typeface="Bookman Old Style" panose="02050604050505020204" pitchFamily="18" charset="0"/>
              </a:rPr>
              <a:t> основе 75-90 детей младшего дошкольного возраста. В 2020 году количество детей составило 75 человек.</a:t>
            </a:r>
          </a:p>
          <a:p>
            <a:r>
              <a:rPr lang="ru-RU" sz="1600" b="1" i="1" dirty="0" smtClean="0">
                <a:latin typeface="Bookman Old Style" panose="02050604050505020204" pitchFamily="18" charset="0"/>
              </a:rPr>
              <a:t> </a:t>
            </a:r>
          </a:p>
          <a:p>
            <a:r>
              <a:rPr lang="ru-RU" sz="1600" b="1" dirty="0" smtClean="0">
                <a:latin typeface="Bookman Old Style" panose="02050604050505020204" pitchFamily="18" charset="0"/>
              </a:rPr>
              <a:t>Учебная программа предусматривает обучение по предметам: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latin typeface="Bookman Old Style" panose="02050604050505020204" pitchFamily="18" charset="0"/>
              </a:rPr>
              <a:t>сольфеджио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latin typeface="Bookman Old Style" panose="02050604050505020204" pitchFamily="18" charset="0"/>
              </a:rPr>
              <a:t>ритмика</a:t>
            </a:r>
          </a:p>
          <a:p>
            <a:pPr marL="285750" indent="-285750">
              <a:buFontTx/>
              <a:buChar char="-"/>
            </a:pPr>
            <a:r>
              <a:rPr lang="ru-RU" sz="1600" b="1" dirty="0" smtClean="0">
                <a:latin typeface="Bookman Old Style" panose="02050604050505020204" pitchFamily="18" charset="0"/>
              </a:rPr>
              <a:t>хор</a:t>
            </a:r>
          </a:p>
          <a:p>
            <a:r>
              <a:rPr lang="ru-RU" sz="1600" b="1" dirty="0" smtClean="0">
                <a:latin typeface="Bookman Old Style" panose="02050604050505020204" pitchFamily="18" charset="0"/>
              </a:rPr>
              <a:t>Обучение ведут педагоги Нестерова Е.В. и </a:t>
            </a:r>
            <a:r>
              <a:rPr lang="ru-RU" sz="1600" b="1" dirty="0" err="1" smtClean="0">
                <a:latin typeface="Bookman Old Style" panose="02050604050505020204" pitchFamily="18" charset="0"/>
              </a:rPr>
              <a:t>Рокитянская</a:t>
            </a:r>
            <a:r>
              <a:rPr lang="ru-RU" sz="1600" b="1" dirty="0" smtClean="0">
                <a:latin typeface="Bookman Old Style" panose="02050604050505020204" pitchFamily="18" charset="0"/>
              </a:rPr>
              <a:t> Р.Р.</a:t>
            </a:r>
            <a:endParaRPr lang="ru-RU" sz="16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502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3099</TotalTime>
  <Words>1240</Words>
  <Application>Microsoft Office PowerPoint</Application>
  <PresentationFormat>Экран (4:3)</PresentationFormat>
  <Paragraphs>349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Bookman Old Style</vt:lpstr>
      <vt:lpstr>Calibri</vt:lpstr>
      <vt:lpstr>Calibri Light</vt:lpstr>
      <vt:lpstr>Times New Roman</vt:lpstr>
      <vt:lpstr>Тема Office</vt:lpstr>
      <vt:lpstr>ИТОГИ РАБОТЫ ДМШ № 1 им. П.И.Чайковского  за 2020 год</vt:lpstr>
      <vt:lpstr>ОТЧЕТ О ВЫПОЛНЕНИИ  МУНИЦИПАЛЬНОГО ЗАДАНИЯ</vt:lpstr>
      <vt:lpstr>КОНТИНГЕНТ ОБУЧАЮЩИХСЯ</vt:lpstr>
      <vt:lpstr> ПРОФОРИЕНТАЦИОННАЯ РАБОТА</vt:lpstr>
      <vt:lpstr>СВОДНЫЕ КОЛЛЕКТИВЫ</vt:lpstr>
      <vt:lpstr>КАЧЕСТВО УЧАСТИЯ ВОСПИТАННИКОВ ШКОЛЫ В КОНКУРСАХ И ФЕСТИВАЛЯХ за 2020 год</vt:lpstr>
      <vt:lpstr>Презентация PowerPoint</vt:lpstr>
      <vt:lpstr>ПРИВЛЕЧЕНИЕ ВНЕБЮДЖЕТНЫХ СРЕДСТВ</vt:lpstr>
      <vt:lpstr>ПЛАТНЫЕ УСЛУГИ ПОДГОТОВИТЕЛЬНАЯ ГРУППА</vt:lpstr>
      <vt:lpstr>ВНЕБЮДЖЕТНАЯ СМЕТА РАСХОДОВ за 2020 год</vt:lpstr>
      <vt:lpstr>ФИНАНСОВЫЕ ПОКАЗАТЕЛИ</vt:lpstr>
      <vt:lpstr>РАБОТА ПО УКРЕПЛЕНИЮ МАТЕРИАЛЬНО-ТЕХНИЧЕСКОЙ БАЗЫ</vt:lpstr>
      <vt:lpstr>ШТРАФЫ И ПРЕДСТАВЛЕНИЯ  В ОТНОШЕНИИ УЧРЕЖДЕНИЯ В ТЕЧЕНИЕ 2020 ГОДА</vt:lpstr>
      <vt:lpstr>КАДРОВОЕ ОБЕСПЕЧЕНИЕ</vt:lpstr>
      <vt:lpstr>Презентация PowerPoint</vt:lpstr>
      <vt:lpstr>ИННОВАЦИОННЫЕ ПРОЕКТЫ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2018 ГОДА ПЕРСПЕКТИВЫ РАЗВИТИЯ</dc:title>
  <dc:creator>Asus</dc:creator>
  <cp:lastModifiedBy>Asus</cp:lastModifiedBy>
  <cp:revision>254</cp:revision>
  <dcterms:created xsi:type="dcterms:W3CDTF">2019-01-14T07:58:07Z</dcterms:created>
  <dcterms:modified xsi:type="dcterms:W3CDTF">2021-01-11T07:35:37Z</dcterms:modified>
</cp:coreProperties>
</file>